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96C3B7B-E2E8-44B2-815F-8F5E37B960A5}">
  <a:tblStyle styleId="{496C3B7B-E2E8-44B2-815F-8F5E37B960A5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86" name="Google Shape;8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Click to edit the text and change 1</a:t>
            </a:r>
            <a:r>
              <a:rPr lang="en-US" sz="1200" b="0" i="0" u="none" strike="noStrike" cap="none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</a:t>
            </a: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grade to your grade!</a:t>
            </a:r>
            <a:endParaRPr/>
          </a:p>
        </p:txBody>
      </p:sp>
      <p:sp>
        <p:nvSpPr>
          <p:cNvPr id="87" name="Google Shape;87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49" name="Google Shape;149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Explain what students will be required to learn/do in math this year. </a:t>
            </a:r>
            <a:endParaRPr/>
          </a:p>
        </p:txBody>
      </p:sp>
      <p:sp>
        <p:nvSpPr>
          <p:cNvPr id="150" name="Google Shape;150;p2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56" name="Google Shape;156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Explain what students will be required to learn/do in science this year. </a:t>
            </a:r>
            <a:endParaRPr/>
          </a:p>
        </p:txBody>
      </p:sp>
      <p:sp>
        <p:nvSpPr>
          <p:cNvPr id="157" name="Google Shape;157;p2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63" name="Google Shape;163;p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Explain what students will be required to learn/do in social studies this year. </a:t>
            </a:r>
            <a:endParaRPr/>
          </a:p>
        </p:txBody>
      </p:sp>
      <p:sp>
        <p:nvSpPr>
          <p:cNvPr id="164" name="Google Shape;164;p2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70" name="Google Shape;170;p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Type your daily schedule here. </a:t>
            </a:r>
            <a:endParaRPr/>
          </a:p>
        </p:txBody>
      </p:sp>
      <p:sp>
        <p:nvSpPr>
          <p:cNvPr id="171" name="Google Shape;171;p2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94" name="Google Shape;194;p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 your contact information to this slide!</a:t>
            </a:r>
            <a:endParaRPr/>
          </a:p>
        </p:txBody>
      </p:sp>
      <p:sp>
        <p:nvSpPr>
          <p:cNvPr id="195" name="Google Shape;195;p3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17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93" name="Google Shape;93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SAVE THIS FILE WITH A DIFFERENT NAME TO PRESERVE THE ORIGINAL FILE FOR FUTURE USE! </a:t>
            </a: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Click the text box to add your name, school name, date, etc. After saving with a different file name, delete any slides you do not plan to use. Add new slides (see blank slides at the end of the presentation). Drag the slides to re-order them to fit your needs. </a:t>
            </a:r>
            <a:endParaRPr/>
          </a:p>
        </p:txBody>
      </p:sp>
      <p:sp>
        <p:nvSpPr>
          <p:cNvPr id="94" name="Google Shape;94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00" name="Google Shape;100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Include your class rules on this slide</a:t>
            </a:r>
            <a:endParaRPr/>
          </a:p>
        </p:txBody>
      </p:sp>
      <p:sp>
        <p:nvSpPr>
          <p:cNvPr id="101" name="Google Shape;101;p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07" name="Google Shape;107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Explain your method of managing behavior. Do you use a clip chart? Card pulling system? Something else? Include a picture if you can!</a:t>
            </a:r>
            <a:endParaRPr/>
          </a:p>
        </p:txBody>
      </p:sp>
      <p:sp>
        <p:nvSpPr>
          <p:cNvPr id="108" name="Google Shape;108;p1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21" name="Google Shape;121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Review the Standard base grading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Make comment about papers being graded with a “P”  means they were pages that were meant for practice and the grade was not recorded.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Any paper that comes home with an “A”  means it was an assessment piece and the grade was recorded.</a:t>
            </a:r>
            <a:endParaRPr/>
          </a:p>
        </p:txBody>
      </p:sp>
      <p:sp>
        <p:nvSpPr>
          <p:cNvPr id="122" name="Google Shape;122;p1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28" name="Google Shape;128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Explain what students will be required to learn/do in reading this year. You might want to talk about Daily 5/Literacy Centers/Workstations if you use them in your classroom. In fact, you might want to duplicate this slide and add your center information to a separate slide.</a:t>
            </a:r>
            <a:endParaRPr/>
          </a:p>
        </p:txBody>
      </p:sp>
      <p:sp>
        <p:nvSpPr>
          <p:cNvPr id="129" name="Google Shape;129;p1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35" name="Google Shape;135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Explain what students will be required to learn/do in writing this year. </a:t>
            </a:r>
            <a:endParaRPr/>
          </a:p>
        </p:txBody>
      </p:sp>
      <p:sp>
        <p:nvSpPr>
          <p:cNvPr id="136" name="Google Shape;136;p1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42" name="Google Shape;142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Type your special class information here. Mine is included as a starting point.</a:t>
            </a:r>
            <a:endParaRPr/>
          </a:p>
        </p:txBody>
      </p:sp>
      <p:sp>
        <p:nvSpPr>
          <p:cNvPr id="143" name="Google Shape;143;p2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pi.state.nc.us/docs/curriculum/science/scos/support-tools/new-standards/science/k-2.pdf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publicschools.org/curriculum/socialstudies/scos/2003-04/021firstgrade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://www.firstgradebrain.com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685800" y="3962400"/>
            <a:ext cx="7772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i="0" u="none" strike="noStrike" cap="none">
                <a:solidFill>
                  <a:srgbClr val="EA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Welcome to a great year</a:t>
            </a:r>
            <a:br>
              <a:rPr lang="en-US" sz="4800" b="1" i="0" u="none" strike="noStrike" cap="none">
                <a:solidFill>
                  <a:srgbClr val="EA0000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4800" b="1" i="0" u="none" strike="noStrike" cap="none">
                <a:solidFill>
                  <a:srgbClr val="EA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in First Grade</a:t>
            </a:r>
            <a:r>
              <a:rPr lang="en-US" sz="6000" b="1" i="0" u="none" strike="noStrike" cap="none">
                <a:solidFill>
                  <a:srgbClr val="EA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!</a:t>
            </a:r>
            <a:br>
              <a:rPr lang="en-US" sz="4800" b="0" i="0" u="none" strike="noStrike" cap="none">
                <a:solidFill>
                  <a:srgbClr val="EA0000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endParaRPr sz="4800" b="0" i="0" u="none" strike="noStrike" cap="none">
              <a:solidFill>
                <a:srgbClr val="EA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90" name="Google Shape;90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819400" y="457200"/>
            <a:ext cx="3200400" cy="286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2"/>
          <p:cNvSpPr txBox="1">
            <a:spLocks noGrp="1"/>
          </p:cNvSpPr>
          <p:nvPr>
            <p:ph type="title"/>
          </p:nvPr>
        </p:nvSpPr>
        <p:spPr>
          <a:xfrm>
            <a:off x="2895600" y="457200"/>
            <a:ext cx="31242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Math</a:t>
            </a:r>
            <a:endParaRPr/>
          </a:p>
        </p:txBody>
      </p:sp>
      <p:sp>
        <p:nvSpPr>
          <p:cNvPr id="153" name="Google Shape;153;p22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8305800" cy="495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This year in math we will: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Represent and solve problems involving addition and subtraction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Extend the counting sequence to 1</a:t>
            </a:r>
            <a:r>
              <a:rPr lang="en-US" sz="1800">
                <a:latin typeface="Comic Sans MS"/>
                <a:ea typeface="Comic Sans MS"/>
                <a:cs typeface="Comic Sans MS"/>
                <a:sym typeface="Comic Sans MS"/>
              </a:rPr>
              <a:t>5</a:t>
            </a:r>
            <a:r>
              <a:rPr lang="en-US"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0 and write numbers </a:t>
            </a:r>
            <a:r>
              <a:rPr lang="en-US" sz="1800">
                <a:latin typeface="Comic Sans MS"/>
                <a:ea typeface="Comic Sans MS"/>
                <a:cs typeface="Comic Sans MS"/>
                <a:sym typeface="Comic Sans MS"/>
              </a:rPr>
              <a:t>to 100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Understand place value - </a:t>
            </a:r>
            <a:r>
              <a:rPr lang="en-US" sz="1800">
                <a:latin typeface="Comic Sans MS"/>
                <a:ea typeface="Comic Sans MS"/>
                <a:cs typeface="Comic Sans MS"/>
                <a:sym typeface="Comic Sans MS"/>
              </a:rPr>
              <a:t>hundreds, tens, ones</a:t>
            </a:r>
            <a:endParaRPr sz="1800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•"/>
            </a:pPr>
            <a:r>
              <a:rPr lang="en-US" sz="1800">
                <a:latin typeface="Comic Sans MS"/>
                <a:ea typeface="Comic Sans MS"/>
                <a:cs typeface="Comic Sans MS"/>
                <a:sym typeface="Comic Sans MS"/>
              </a:rPr>
              <a:t>Identify quarters, dimes, nickels and pennies</a:t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Use place value understanding and properties of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operations to add and subtract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Measure lengths using non-standard units of measure.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Measure by comparison to other objects.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Tell and write time to the hour and half-hour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Represent and interpret data.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Reason with shapes and their attributes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Relate addition to subtraction</a:t>
            </a:r>
            <a:endParaRPr sz="1800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•"/>
            </a:pPr>
            <a:r>
              <a:rPr lang="en-US" sz="1800">
                <a:latin typeface="Comic Sans MS"/>
                <a:ea typeface="Comic Sans MS"/>
                <a:cs typeface="Comic Sans MS"/>
                <a:sym typeface="Comic Sans MS"/>
              </a:rPr>
              <a:t>Learn about coins and their values</a:t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Explain our thinking in written form. “I know this because_____.”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17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850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292100" algn="l" rtl="0">
              <a:lnSpc>
                <a:spcPct val="80000"/>
              </a:lnSpc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3"/>
          <p:cNvSpPr txBox="1">
            <a:spLocks noGrp="1"/>
          </p:cNvSpPr>
          <p:nvPr>
            <p:ph type="title"/>
          </p:nvPr>
        </p:nvSpPr>
        <p:spPr>
          <a:xfrm>
            <a:off x="2895600" y="457200"/>
            <a:ext cx="30480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Science</a:t>
            </a:r>
            <a:endParaRPr/>
          </a:p>
        </p:txBody>
      </p:sp>
      <p:sp>
        <p:nvSpPr>
          <p:cNvPr id="160" name="Google Shape;160;p23"/>
          <p:cNvSpPr txBox="1">
            <a:spLocks noGrp="1"/>
          </p:cNvSpPr>
          <p:nvPr>
            <p:ph type="body" idx="1"/>
          </p:nvPr>
        </p:nvSpPr>
        <p:spPr>
          <a:xfrm>
            <a:off x="533400" y="1295400"/>
            <a:ext cx="8077200" cy="51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72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In first grade, students will:</a:t>
            </a:r>
            <a:endParaRPr b="1"/>
          </a:p>
          <a:p>
            <a:pPr marL="342900" marR="0" lvl="0" indent="-34290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72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	</a:t>
            </a:r>
            <a:r>
              <a:rPr lang="en-US" sz="1954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-Understand how </a:t>
            </a:r>
            <a:r>
              <a:rPr lang="en-US" sz="1954" b="1" i="0" u="none" strike="noStrike" cap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FORCES and MOTION </a:t>
            </a:r>
            <a:r>
              <a:rPr lang="en-US" sz="1954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affect the motion of an object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391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954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	-Recognize features and patterns of the </a:t>
            </a:r>
            <a:r>
              <a:rPr lang="en-US" sz="1954" b="1" i="0" u="none" strike="noStrike" cap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EARTH/MOON/SUN</a:t>
            </a:r>
            <a:r>
              <a:rPr lang="en-US" sz="1954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systems as observed from Earth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391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954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	-Understand the </a:t>
            </a:r>
            <a:r>
              <a:rPr lang="en-US" sz="1954" b="1" i="0" u="none" strike="noStrike" cap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PHYSICAL PROPERTIES OF EARTH MATERIALS </a:t>
            </a:r>
            <a:r>
              <a:rPr lang="en-US" sz="1954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that make them useful in different ways.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391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954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	-Understand characteristics of various environments and behaviors of humans that enable </a:t>
            </a:r>
            <a:r>
              <a:rPr lang="en-US" sz="1954" b="1" i="0" u="none" strike="noStrike" cap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PLANTS AND ANIMALS </a:t>
            </a:r>
            <a:r>
              <a:rPr lang="en-US" sz="1954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to survive.</a:t>
            </a:r>
            <a:endParaRPr sz="2720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Char char="•"/>
            </a:pPr>
            <a:r>
              <a:rPr lang="en-US" sz="2465" b="1">
                <a:latin typeface="Comic Sans MS"/>
                <a:ea typeface="Comic Sans MS"/>
                <a:cs typeface="Comic Sans MS"/>
                <a:sym typeface="Comic Sans MS"/>
              </a:rPr>
              <a:t>4 </a:t>
            </a:r>
            <a:r>
              <a:rPr lang="en-US" sz="2465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Strands of Science</a:t>
            </a:r>
            <a:r>
              <a:rPr lang="en-US" sz="272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: </a:t>
            </a:r>
            <a:r>
              <a:rPr lang="en-US" sz="221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Nature of Science, Science as Inquiry, Science and Technology, Science in Personal and Social Perspectives</a:t>
            </a:r>
            <a:endParaRPr sz="2210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marR="0" lvl="0" indent="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None/>
            </a:pPr>
            <a:endParaRPr sz="221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357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785" b="0" i="0" u="sng" strike="noStrike" cap="none">
                <a:solidFill>
                  <a:schemeClr val="hlink"/>
                </a:solidFill>
                <a:latin typeface="Comic Sans MS"/>
                <a:ea typeface="Comic Sans MS"/>
                <a:cs typeface="Comic Sans MS"/>
                <a:sym typeface="Comic Sans MS"/>
                <a:hlinkClick r:id="rId3"/>
              </a:rPr>
              <a:t>NC 1st Grade Science Standards</a:t>
            </a:r>
            <a:endParaRPr sz="1785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720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720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4"/>
          <p:cNvSpPr txBox="1">
            <a:spLocks noGrp="1"/>
          </p:cNvSpPr>
          <p:nvPr>
            <p:ph type="title"/>
          </p:nvPr>
        </p:nvSpPr>
        <p:spPr>
          <a:xfrm>
            <a:off x="2895600" y="457200"/>
            <a:ext cx="30480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Social Studies</a:t>
            </a:r>
            <a:endParaRPr/>
          </a:p>
        </p:txBody>
      </p:sp>
      <p:sp>
        <p:nvSpPr>
          <p:cNvPr id="167" name="Google Shape;167;p24"/>
          <p:cNvSpPr txBox="1">
            <a:spLocks noGrp="1"/>
          </p:cNvSpPr>
          <p:nvPr>
            <p:ph type="body" idx="1"/>
          </p:nvPr>
        </p:nvSpPr>
        <p:spPr>
          <a:xfrm>
            <a:off x="457200" y="1295400"/>
            <a:ext cx="8153400" cy="510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This year in social studies we will:</a:t>
            </a:r>
            <a:endParaRPr b="1"/>
          </a:p>
          <a:p>
            <a:pPr marL="342900" marR="0" lvl="0" indent="-3683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analyze how individuals, families, and groups are similar and different</a:t>
            </a:r>
            <a:endParaRPr sz="2400"/>
          </a:p>
          <a:p>
            <a:pPr marL="342900" marR="0" lvl="0" indent="-3683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identify and exhibit qualities of good citizenship in the classroom, school, and other social environments</a:t>
            </a:r>
            <a:endParaRPr sz="2400"/>
          </a:p>
          <a:p>
            <a:pPr marL="342900" marR="0" lvl="0" indent="-3683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recognize and understand the concept of change in various settings</a:t>
            </a:r>
            <a:endParaRPr sz="2400"/>
          </a:p>
          <a:p>
            <a:pPr marL="342900" marR="0" lvl="0" indent="-3683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explain different celebrated holidays and special days in communities</a:t>
            </a:r>
            <a:endParaRPr sz="2400"/>
          </a:p>
          <a:p>
            <a:pPr marL="342900" marR="0" lvl="0" indent="-3683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express geographic concepts in real life situations.</a:t>
            </a:r>
            <a:endParaRPr sz="2400"/>
          </a:p>
          <a:p>
            <a:pPr marL="342900" marR="0" lvl="0" indent="-3683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apply basic economic concepts to home, school, and the community</a:t>
            </a:r>
            <a:endParaRPr sz="2400"/>
          </a:p>
          <a:p>
            <a:pPr marL="342900" marR="0" lvl="0" indent="-3429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4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http://www.ncpublicschools.org/curriculum/socialstudies/scos/2003-04/021firstgrade</a:t>
            </a:r>
            <a:endParaRPr sz="1400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5"/>
          <p:cNvSpPr txBox="1">
            <a:spLocks noGrp="1"/>
          </p:cNvSpPr>
          <p:nvPr>
            <p:ph type="title"/>
          </p:nvPr>
        </p:nvSpPr>
        <p:spPr>
          <a:xfrm>
            <a:off x="2819400" y="457200"/>
            <a:ext cx="30480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Daily Schedule</a:t>
            </a:r>
            <a:endParaRPr/>
          </a:p>
        </p:txBody>
      </p:sp>
      <p:sp>
        <p:nvSpPr>
          <p:cNvPr id="174" name="Google Shape;174;p25"/>
          <p:cNvSpPr txBox="1">
            <a:spLocks noGrp="1"/>
          </p:cNvSpPr>
          <p:nvPr>
            <p:ph type="body" idx="1"/>
          </p:nvPr>
        </p:nvSpPr>
        <p:spPr>
          <a:xfrm>
            <a:off x="533400" y="1222750"/>
            <a:ext cx="8077200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8:00-8:30 Morning Activities</a:t>
            </a:r>
            <a:br>
              <a:rPr lang="en-US"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8:30-</a:t>
            </a:r>
            <a:r>
              <a:rPr lang="en-US" sz="1600" b="1">
                <a:latin typeface="Comic Sans MS"/>
                <a:ea typeface="Comic Sans MS"/>
                <a:cs typeface="Comic Sans MS"/>
                <a:sym typeface="Comic Sans MS"/>
              </a:rPr>
              <a:t>8:45</a:t>
            </a:r>
            <a:r>
              <a:rPr lang="en-US"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 </a:t>
            </a:r>
            <a:r>
              <a:rPr lang="en-US" sz="1600" b="1">
                <a:latin typeface="Comic Sans MS"/>
                <a:ea typeface="Comic Sans MS"/>
                <a:cs typeface="Comic Sans MS"/>
                <a:sym typeface="Comic Sans MS"/>
              </a:rPr>
              <a:t>Positivity Project</a:t>
            </a:r>
            <a:br>
              <a:rPr lang="en-US"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1600" b="1">
                <a:latin typeface="Comic Sans MS"/>
                <a:ea typeface="Comic Sans MS"/>
                <a:cs typeface="Comic Sans MS"/>
                <a:sym typeface="Comic Sans MS"/>
              </a:rPr>
              <a:t>8:45-9:00</a:t>
            </a:r>
            <a:r>
              <a:rPr lang="en-US"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1600" b="1">
                <a:latin typeface="Comic Sans MS"/>
                <a:ea typeface="Comic Sans MS"/>
                <a:cs typeface="Comic Sans MS"/>
                <a:sym typeface="Comic Sans MS"/>
              </a:rPr>
              <a:t> Intervention Time</a:t>
            </a:r>
            <a:br>
              <a:rPr lang="en-US"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1600" b="1">
                <a:latin typeface="Comic Sans MS"/>
                <a:ea typeface="Comic Sans MS"/>
                <a:cs typeface="Comic Sans MS"/>
                <a:sym typeface="Comic Sans MS"/>
              </a:rPr>
              <a:t>9:00-9:45</a:t>
            </a:r>
            <a:r>
              <a:rPr lang="en-US"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1600" b="1">
                <a:latin typeface="Comic Sans MS"/>
                <a:ea typeface="Comic Sans MS"/>
                <a:cs typeface="Comic Sans MS"/>
                <a:sym typeface="Comic Sans MS"/>
              </a:rPr>
              <a:t>Specials</a:t>
            </a:r>
            <a:br>
              <a:rPr lang="en-US"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1600" b="1">
                <a:latin typeface="Comic Sans MS"/>
                <a:ea typeface="Comic Sans MS"/>
                <a:cs typeface="Comic Sans MS"/>
                <a:sym typeface="Comic Sans MS"/>
              </a:rPr>
              <a:t>9:45-11:05 Letterland and Daily 5</a:t>
            </a:r>
            <a:br>
              <a:rPr lang="en-US"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1</a:t>
            </a:r>
            <a:r>
              <a:rPr lang="en-US" sz="1600" b="1">
                <a:latin typeface="Comic Sans MS"/>
                <a:ea typeface="Comic Sans MS"/>
                <a:cs typeface="Comic Sans MS"/>
                <a:sym typeface="Comic Sans MS"/>
              </a:rPr>
              <a:t>1:05-11:15 Snack</a:t>
            </a:r>
            <a:br>
              <a:rPr lang="en-US"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11</a:t>
            </a:r>
            <a:r>
              <a:rPr lang="en-US" sz="1600" b="1">
                <a:latin typeface="Comic Sans MS"/>
                <a:ea typeface="Comic Sans MS"/>
                <a:cs typeface="Comic Sans MS"/>
                <a:sym typeface="Comic Sans MS"/>
              </a:rPr>
              <a:t>:15</a:t>
            </a:r>
            <a:r>
              <a:rPr lang="en-US"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-1</a:t>
            </a:r>
            <a:r>
              <a:rPr lang="en-US" sz="1600" b="1">
                <a:latin typeface="Comic Sans MS"/>
                <a:ea typeface="Comic Sans MS"/>
                <a:cs typeface="Comic Sans MS"/>
                <a:sym typeface="Comic Sans MS"/>
              </a:rPr>
              <a:t>1:45 Writing</a:t>
            </a:r>
            <a:br>
              <a:rPr lang="en-US"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1</a:t>
            </a:r>
            <a:r>
              <a:rPr lang="en-US" sz="1600" b="1">
                <a:latin typeface="Comic Sans MS"/>
                <a:ea typeface="Comic Sans MS"/>
                <a:cs typeface="Comic Sans MS"/>
                <a:sym typeface="Comic Sans MS"/>
              </a:rPr>
              <a:t>1:45-12:15 Recess</a:t>
            </a:r>
            <a:endParaRPr sz="1600" b="1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600" b="1">
                <a:latin typeface="Comic Sans MS"/>
                <a:ea typeface="Comic Sans MS"/>
                <a:cs typeface="Comic Sans MS"/>
                <a:sym typeface="Comic Sans MS"/>
              </a:rPr>
              <a:t>12:20-12:45 ELA Mini-Lesson</a:t>
            </a:r>
            <a:endParaRPr sz="1600" b="1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600" b="1">
                <a:latin typeface="Comic Sans MS"/>
                <a:ea typeface="Comic Sans MS"/>
                <a:cs typeface="Comic Sans MS"/>
                <a:sym typeface="Comic Sans MS"/>
              </a:rPr>
              <a:t>12:50-1:20 Lunch</a:t>
            </a:r>
            <a:endParaRPr sz="1600"/>
          </a:p>
          <a:p>
            <a:pPr marL="0" marR="0" lvl="0" indent="0" algn="l" rtl="0">
              <a:lnSpc>
                <a:spcPct val="15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600" b="1">
                <a:latin typeface="Comic Sans MS"/>
                <a:ea typeface="Comic Sans MS"/>
                <a:cs typeface="Comic Sans MS"/>
                <a:sym typeface="Comic Sans MS"/>
              </a:rPr>
              <a:t>1</a:t>
            </a:r>
            <a:r>
              <a:rPr lang="en-US"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:</a:t>
            </a:r>
            <a:r>
              <a:rPr lang="en-US" sz="1600" b="1">
                <a:latin typeface="Comic Sans MS"/>
                <a:ea typeface="Comic Sans MS"/>
                <a:cs typeface="Comic Sans MS"/>
                <a:sym typeface="Comic Sans MS"/>
              </a:rPr>
              <a:t>25-2:25 Math</a:t>
            </a:r>
            <a:endParaRPr sz="1600" b="1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600" b="1">
                <a:latin typeface="Comic Sans MS"/>
                <a:ea typeface="Comic Sans MS"/>
                <a:cs typeface="Comic Sans MS"/>
                <a:sym typeface="Comic Sans MS"/>
              </a:rPr>
              <a:t>2:25-2:50 Science</a:t>
            </a:r>
            <a:endParaRPr sz="1600" b="1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600" b="1">
                <a:latin typeface="Comic Sans MS"/>
                <a:ea typeface="Comic Sans MS"/>
                <a:cs typeface="Comic Sans MS"/>
                <a:sym typeface="Comic Sans MS"/>
              </a:rPr>
              <a:t>2:50-2:55 Pack Up</a:t>
            </a:r>
            <a:endParaRPr sz="1600" b="1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3:00 Dismissal</a:t>
            </a:r>
            <a:endParaRPr sz="1600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marR="0" lvl="0" indent="-231140" algn="l" rtl="0">
              <a:lnSpc>
                <a:spcPct val="80000"/>
              </a:lnSpc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ts val="176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Fun Stuff</a:t>
            </a:r>
            <a:endParaRPr sz="2800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80" name="Google Shape;180;p26"/>
          <p:cNvSpPr txBox="1">
            <a:spLocks noGrp="1"/>
          </p:cNvSpPr>
          <p:nvPr>
            <p:ph type="body" idx="1"/>
          </p:nvPr>
        </p:nvSpPr>
        <p:spPr>
          <a:xfrm>
            <a:off x="457200" y="1219200"/>
            <a:ext cx="8229600" cy="50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First Grade will have </a:t>
            </a:r>
            <a:r>
              <a:rPr lang="en-US" sz="1800" b="1">
                <a:latin typeface="Comic Sans MS"/>
                <a:ea typeface="Comic Sans MS"/>
                <a:cs typeface="Comic Sans MS"/>
                <a:sym typeface="Comic Sans MS"/>
              </a:rPr>
              <a:t>at least 2 </a:t>
            </a:r>
            <a:r>
              <a:rPr lang="en-US" sz="18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field trips.</a:t>
            </a:r>
            <a:endParaRPr sz="1800" b="1"/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</a:t>
            </a:r>
            <a:r>
              <a:rPr lang="en-US" sz="1800" b="1">
                <a:latin typeface="Comic Sans MS"/>
                <a:ea typeface="Comic Sans MS"/>
                <a:cs typeface="Comic Sans MS"/>
                <a:sym typeface="Comic Sans MS"/>
              </a:rPr>
              <a:t>  -Zoo Field Trip</a:t>
            </a:r>
            <a:endParaRPr sz="1800" b="1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800" b="1">
                <a:latin typeface="Comic Sans MS"/>
                <a:ea typeface="Comic Sans MS"/>
                <a:cs typeface="Comic Sans MS"/>
                <a:sym typeface="Comic Sans MS"/>
              </a:rPr>
              <a:t>        - Other field trip information will be shared as soon as we have </a:t>
            </a:r>
            <a:endParaRPr sz="1800" b="1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800" b="1">
                <a:latin typeface="Comic Sans MS"/>
                <a:ea typeface="Comic Sans MS"/>
                <a:cs typeface="Comic Sans MS"/>
                <a:sym typeface="Comic Sans MS"/>
              </a:rPr>
              <a:t>          confirmation</a:t>
            </a:r>
            <a:endParaRPr sz="1800" b="1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marR="0" lvl="0" indent="-34290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Parent Conferences are held at the end of first quarter. </a:t>
            </a:r>
            <a:endParaRPr sz="1800" b="1"/>
          </a:p>
          <a:p>
            <a:pPr marL="342900" marR="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We will begin using parent volunteers as soon as children have established classroom routines. All volunteers must be registered with WCPSS </a:t>
            </a:r>
            <a:r>
              <a:rPr lang="en-US" sz="1800" b="1" i="0" u="none" strike="noStrike" cap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each school year</a:t>
            </a:r>
            <a:r>
              <a:rPr lang="en-US" sz="18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. Please register in the office as soon as possible</a:t>
            </a:r>
            <a:r>
              <a:rPr lang="en-US" sz="1800" b="1"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  <a:endParaRPr sz="1800" b="1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marR="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•"/>
            </a:pPr>
            <a:endParaRPr sz="1800" b="1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Please send in a change of clothing for your child, labeled in a ziploc bag.</a:t>
            </a:r>
            <a:endParaRPr sz="1800" b="1"/>
          </a:p>
          <a:p>
            <a:pPr marL="342900" marR="0" lvl="0" indent="-2286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We will have snack daily. Please send in a snack for your child.</a:t>
            </a:r>
            <a:endParaRPr sz="1800" b="1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marR="0" lvl="0" indent="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None/>
            </a:pPr>
            <a:endParaRPr sz="1800" b="1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/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sz="2800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5" name="Google Shape;185;p27" descr="cc-ppt-16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Homework</a:t>
            </a:r>
            <a:endParaRPr sz="2800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91" name="Google Shape;191;p28"/>
          <p:cNvSpPr txBox="1">
            <a:spLocks noGrp="1"/>
          </p:cNvSpPr>
          <p:nvPr>
            <p:ph type="body" idx="1"/>
          </p:nvPr>
        </p:nvSpPr>
        <p:spPr>
          <a:xfrm>
            <a:off x="457200" y="1303275"/>
            <a:ext cx="7416900" cy="497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Letterland test on Friday-Fun Letterland practice</a:t>
            </a:r>
            <a:endParaRPr sz="2400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•"/>
            </a:pPr>
            <a:r>
              <a:rPr lang="en-US" sz="2400">
                <a:latin typeface="Comic Sans MS"/>
                <a:ea typeface="Comic Sans MS"/>
                <a:cs typeface="Comic Sans MS"/>
                <a:sym typeface="Comic Sans MS"/>
              </a:rPr>
              <a:t>Math fast facts booklets</a:t>
            </a:r>
            <a:endParaRPr sz="240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Sight word booklets </a:t>
            </a:r>
            <a:endParaRPr sz="2400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spcBef>
                <a:spcPts val="480"/>
              </a:spcBef>
              <a:spcAft>
                <a:spcPts val="0"/>
              </a:spcAft>
              <a:buNone/>
            </a:pPr>
            <a:endParaRPr sz="240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Read each night for 20 minutes</a:t>
            </a:r>
            <a:r>
              <a:rPr lang="en-US" sz="2400">
                <a:latin typeface="Comic Sans MS"/>
                <a:ea typeface="Comic Sans MS"/>
                <a:cs typeface="Comic Sans MS"/>
                <a:sym typeface="Comic Sans MS"/>
              </a:rPr>
              <a:t>- Return take home bag daily.</a:t>
            </a:r>
            <a:endParaRPr sz="2400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spcBef>
                <a:spcPts val="480"/>
              </a:spcBef>
              <a:spcAft>
                <a:spcPts val="0"/>
              </a:spcAft>
              <a:buNone/>
            </a:pPr>
            <a:endParaRPr sz="240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Please check Daily Communication folders for any important information.</a:t>
            </a:r>
            <a:endParaRPr/>
          </a:p>
          <a:p>
            <a: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9"/>
          <p:cNvSpPr txBox="1">
            <a:spLocks noGrp="1"/>
          </p:cNvSpPr>
          <p:nvPr>
            <p:ph type="title"/>
          </p:nvPr>
        </p:nvSpPr>
        <p:spPr>
          <a:xfrm>
            <a:off x="2590800" y="457200"/>
            <a:ext cx="35052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Stay Connected!</a:t>
            </a:r>
            <a:endParaRPr/>
          </a:p>
        </p:txBody>
      </p:sp>
      <p:sp>
        <p:nvSpPr>
          <p:cNvPr id="198" name="Google Shape;198;p29"/>
          <p:cNvSpPr txBox="1">
            <a:spLocks noGrp="1"/>
          </p:cNvSpPr>
          <p:nvPr>
            <p:ph type="body" idx="1"/>
          </p:nvPr>
        </p:nvSpPr>
        <p:spPr>
          <a:xfrm>
            <a:off x="457200" y="1295400"/>
            <a:ext cx="8229600" cy="510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Newsletters will be sent home, either in paper or electronic format. Check your child’s folder daily for important information and for your child’s behavior and work habits report. Please init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ial nightly.</a:t>
            </a:r>
            <a:endParaRPr/>
          </a:p>
          <a:p>
            <a:pPr marL="0" marR="0" lvl="0" indent="1270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Check out our First Grade website on the MCES website! This PowerPoint will be linked on the first grade website.</a:t>
            </a:r>
            <a:endParaRPr/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1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400" b="1" i="0" u="none" strike="noStrike" cap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DOWNLOAD THE MCES APP!!!</a:t>
            </a:r>
            <a:endParaRPr sz="2400" b="1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spcBef>
                <a:spcPts val="48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We’ll be using Seesaw to communicate  as well.</a:t>
            </a: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9" name="Google Shape;199;p29" descr="MCES app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79650" y="3724525"/>
            <a:ext cx="1124100" cy="188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4"/>
          <p:cNvSpPr txBox="1"/>
          <p:nvPr/>
        </p:nvSpPr>
        <p:spPr>
          <a:xfrm>
            <a:off x="381000" y="6324600"/>
            <a:ext cx="3835400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Created by: Ashley Magee, </a:t>
            </a:r>
            <a:r>
              <a:rPr lang="en-US" sz="8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www.firstgradebrain.com</a:t>
            </a:r>
            <a:r>
              <a:rPr lang="en-US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Graphics © ThistleGirlDesigns</a:t>
            </a:r>
            <a:endParaRPr/>
          </a:p>
        </p:txBody>
      </p:sp>
      <p:pic>
        <p:nvPicPr>
          <p:cNvPr id="97" name="Google Shape;97;p14" descr="Related image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362200" y="990600"/>
            <a:ext cx="4234543" cy="4940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5"/>
          <p:cNvSpPr txBox="1">
            <a:spLocks noGrp="1"/>
          </p:cNvSpPr>
          <p:nvPr>
            <p:ph type="title"/>
          </p:nvPr>
        </p:nvSpPr>
        <p:spPr>
          <a:xfrm>
            <a:off x="2743200" y="457200"/>
            <a:ext cx="32004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Classroom Rules</a:t>
            </a:r>
            <a:endParaRPr/>
          </a:p>
        </p:txBody>
      </p:sp>
      <p:sp>
        <p:nvSpPr>
          <p:cNvPr id="104" name="Google Shape;104;p15"/>
          <p:cNvSpPr txBox="1">
            <a:spLocks noGrp="1"/>
          </p:cNvSpPr>
          <p:nvPr>
            <p:ph type="body" idx="1"/>
          </p:nvPr>
        </p:nvSpPr>
        <p:spPr>
          <a:xfrm>
            <a:off x="609600" y="1295400"/>
            <a:ext cx="8077200" cy="51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/>
              <a:buNone/>
            </a:pPr>
            <a:r>
              <a:rPr lang="en-US" sz="3600" b="1" i="0" u="none" strike="noStrike" cap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COLTS</a:t>
            </a:r>
            <a:endParaRPr sz="2000" b="0" i="0" u="none" strike="noStrike" cap="none">
              <a:solidFill>
                <a:srgbClr val="FF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spcBef>
                <a:spcPts val="720"/>
              </a:spcBef>
              <a:spcAft>
                <a:spcPts val="0"/>
              </a:spcAft>
              <a:buClr>
                <a:srgbClr val="FF0000"/>
              </a:buClr>
              <a:buFont typeface="Arial"/>
              <a:buNone/>
            </a:pPr>
            <a:r>
              <a:rPr lang="en-US" sz="3600" b="1" i="0" u="none" strike="noStrike" cap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C</a:t>
            </a:r>
            <a:r>
              <a:rPr lang="en-US" sz="3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-Come Ready to Learn</a:t>
            </a:r>
            <a:endParaRPr/>
          </a:p>
          <a:p>
            <a:pPr marL="0" marR="0" lvl="0" indent="0" algn="l" rtl="0">
              <a:spcBef>
                <a:spcPts val="720"/>
              </a:spcBef>
              <a:spcAft>
                <a:spcPts val="0"/>
              </a:spcAft>
              <a:buClr>
                <a:srgbClr val="FF0000"/>
              </a:buClr>
              <a:buFont typeface="Arial"/>
              <a:buNone/>
            </a:pPr>
            <a:r>
              <a:rPr lang="en-US" sz="3600" b="1" i="0" u="none" strike="noStrike" cap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O</a:t>
            </a:r>
            <a:r>
              <a:rPr lang="en-US" sz="3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-On Task</a:t>
            </a:r>
            <a:endParaRPr/>
          </a:p>
          <a:p>
            <a:pPr marL="0" marR="0" lvl="0" indent="0" algn="l" rtl="0">
              <a:spcBef>
                <a:spcPts val="720"/>
              </a:spcBef>
              <a:spcAft>
                <a:spcPts val="0"/>
              </a:spcAft>
              <a:buClr>
                <a:srgbClr val="FF0000"/>
              </a:buClr>
              <a:buFont typeface="Arial"/>
              <a:buNone/>
            </a:pPr>
            <a:r>
              <a:rPr lang="en-US" sz="3600" b="1" i="0" u="none" strike="noStrike" cap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L</a:t>
            </a:r>
            <a:r>
              <a:rPr lang="en-US" sz="3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-Lead by Example</a:t>
            </a:r>
            <a:endParaRPr/>
          </a:p>
          <a:p>
            <a:pPr marL="0" marR="0" lvl="0" indent="0" algn="l" rtl="0">
              <a:spcBef>
                <a:spcPts val="720"/>
              </a:spcBef>
              <a:spcAft>
                <a:spcPts val="0"/>
              </a:spcAft>
              <a:buClr>
                <a:srgbClr val="FF0000"/>
              </a:buClr>
              <a:buFont typeface="Arial"/>
              <a:buNone/>
            </a:pPr>
            <a:r>
              <a:rPr lang="en-US" sz="3600" b="1" i="0" u="none" strike="noStrike" cap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</a:t>
            </a:r>
            <a:r>
              <a:rPr lang="en-US" sz="3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-Treat Others with Respect</a:t>
            </a:r>
            <a:endParaRPr/>
          </a:p>
          <a:p>
            <a:pPr marL="0" marR="0" lvl="0" indent="0" algn="l" rtl="0">
              <a:spcBef>
                <a:spcPts val="720"/>
              </a:spcBef>
              <a:spcAft>
                <a:spcPts val="0"/>
              </a:spcAft>
              <a:buClr>
                <a:srgbClr val="FF0000"/>
              </a:buClr>
              <a:buFont typeface="Arial"/>
              <a:buNone/>
            </a:pPr>
            <a:r>
              <a:rPr lang="en-US" sz="3600" b="1" i="0" u="none" strike="noStrike" cap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</a:t>
            </a:r>
            <a:r>
              <a:rPr lang="en-US" sz="3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-Stay Safe</a:t>
            </a:r>
            <a:endParaRPr sz="3600" b="1" i="0" u="none" strike="noStrike" cap="none">
              <a:solidFill>
                <a:srgbClr val="FF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Classroom Behavior System</a:t>
            </a:r>
            <a:endParaRPr/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- </a:t>
            </a:r>
            <a:r>
              <a:rPr lang="en-US" sz="1800">
                <a:latin typeface="Comic Sans MS"/>
                <a:ea typeface="Comic Sans MS"/>
                <a:cs typeface="Comic Sans MS"/>
                <a:sym typeface="Comic Sans MS"/>
              </a:rPr>
              <a:t>Class Dojo, Colts Cash, Class Compliments</a:t>
            </a:r>
            <a:endParaRPr sz="1800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 txBox="1">
            <a:spLocks noGrp="1"/>
          </p:cNvSpPr>
          <p:nvPr>
            <p:ph type="title"/>
          </p:nvPr>
        </p:nvSpPr>
        <p:spPr>
          <a:xfrm>
            <a:off x="1905000" y="381000"/>
            <a:ext cx="48006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</a:t>
            </a:r>
            <a:r>
              <a:rPr lang="en-US" sz="2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Behavior Management</a:t>
            </a:r>
            <a:endParaRPr/>
          </a:p>
        </p:txBody>
      </p:sp>
      <p:sp>
        <p:nvSpPr>
          <p:cNvPr id="111" name="Google Shape;111;p16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78486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We use </a:t>
            </a:r>
            <a:r>
              <a:rPr lang="en-US" sz="2400" b="1">
                <a:latin typeface="Comic Sans MS"/>
                <a:ea typeface="Comic Sans MS"/>
                <a:cs typeface="Comic Sans MS"/>
                <a:sym typeface="Comic Sans MS"/>
              </a:rPr>
              <a:t>Class Dojo for our behavior management </a:t>
            </a:r>
            <a:r>
              <a:rPr lang="en-US" sz="24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system. You will receive a behavior report daily. This will be in your child’s Daily Take Home folder.</a:t>
            </a:r>
            <a:endParaRPr sz="2400" b="1"/>
          </a:p>
          <a:p>
            <a:pPr marL="0" marR="0" lvl="0" indent="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marR="0" lvl="0" indent="-3429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en-US" sz="24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If your child is having difficulty following directions, using kind words, managing their actions, or being an active listener and participant in the classroom, it will be marked on their behavior/conduct report.</a:t>
            </a:r>
            <a:r>
              <a:rPr lang="en-US" sz="2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/>
          </a:p>
          <a:p>
            <a:pPr marL="342900" marR="0" lvl="0" indent="-2032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endParaRPr sz="2200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7"/>
          <p:cNvSpPr txBox="1">
            <a:spLocks noGrp="1"/>
          </p:cNvSpPr>
          <p:nvPr>
            <p:ph type="subTitle" idx="4294967295"/>
          </p:nvPr>
        </p:nvSpPr>
        <p:spPr>
          <a:xfrm>
            <a:off x="533400" y="1295400"/>
            <a:ext cx="8077200" cy="510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17"/>
          <p:cNvSpPr txBox="1"/>
          <p:nvPr/>
        </p:nvSpPr>
        <p:spPr>
          <a:xfrm>
            <a:off x="2819400" y="533400"/>
            <a:ext cx="3124200" cy="615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Does a First Grader Look Like?</a:t>
            </a:r>
            <a:endParaRPr sz="17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graphicFrame>
        <p:nvGraphicFramePr>
          <p:cNvPr id="118" name="Google Shape;118;p17"/>
          <p:cNvGraphicFramePr/>
          <p:nvPr/>
        </p:nvGraphicFramePr>
        <p:xfrm>
          <a:off x="381000" y="1371600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{496C3B7B-E2E8-44B2-815F-8F5E37B960A5}</a:tableStyleId>
              </a:tblPr>
              <a:tblGrid>
                <a:gridCol w="279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Beginning of the School Year</a:t>
                      </a:r>
                      <a:endParaRPr sz="180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Middle of the School Year</a:t>
                      </a:r>
                      <a:endParaRPr sz="180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End of the School Year</a:t>
                      </a:r>
                      <a:endParaRPr sz="180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35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Writing (narrative)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-writing 3+ sentences independently (teacher will conference with students)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-kindergarten sight words spelled correctly, lots of phonetic spelling, previously taught spelling patterns used in writing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-some capitals and correct punctuation (inconsistent)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-letters formed correctly</a:t>
                      </a:r>
                      <a:endParaRPr sz="105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Writing (narrative)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-i</a:t>
                      </a:r>
                      <a:r>
                        <a:rPr lang="en-US" sz="9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ndependently</a:t>
                      </a:r>
                      <a:r>
                        <a:rPr lang="en-US" sz="1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</a:t>
                      </a:r>
                      <a:r>
                        <a:rPr lang="en-US" sz="9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writing 5+ sentences- starting to include beginning, middle, end of stories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– known sight words spelled correctly as well as Letterland spelling patterns previously taught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-capitals and  correct punctuation used frequently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-neat handwriting, correct formation of letters</a:t>
                      </a:r>
                      <a:endParaRPr sz="9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Writing (narrative)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-independently writing 8+ sentences with an introduction, details in the middle, and a closing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-known sight words spelled correctly as well as Letterland spelling patterns previously taught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-capitals and correct punctuation used CONSISTENTLY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-neat handwriting, correct formation of letters</a:t>
                      </a:r>
                      <a:endParaRPr sz="8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35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Reading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-reading with fluency and expression on a Level C/D  or above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-able to decode words using chunks (Chunky Monkey) and picture clues (Eagle Eye)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-Comprehension –  is able to RETELL the story or text (beginning, middle, end)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-written comprehension questions for Level F and above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Reading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-reading with fluency and expression on a Level F/G or above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-able to decode words using various reading strategies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-is able to listen to their own reading to make sure it makes sense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-Comprehension – written and oral comprehension questions</a:t>
                      </a:r>
                      <a:endParaRPr sz="9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-Fluency - At least 23 Words Per Minute</a:t>
                      </a:r>
                      <a:endParaRPr sz="9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Reading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-reading with fluency and expression on a Level I/J or above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-able to decode words using all reading strategies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-self-monitors to make sure their reading is fluent and makes sense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-Comprehension – written (using the question in the answer and at least 2 details) and oral comprehension questions </a:t>
                      </a:r>
                      <a:endParaRPr sz="9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-Fluency - at least 47 Words Per Minute</a:t>
                      </a:r>
                      <a:endParaRPr sz="9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35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Math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-Extends the counting sequence; Counts to 150; Read and write numerals to 100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-Represents and interprets data</a:t>
                      </a:r>
                      <a:endParaRPr sz="9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-Understands place value</a:t>
                      </a:r>
                      <a:endParaRPr sz="9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-Works with addition and subtraction equations.</a:t>
                      </a:r>
                      <a:endParaRPr sz="9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-Represents and solves problems using addition and subtraction.</a:t>
                      </a:r>
                      <a:endParaRPr sz="9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Math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-consistently can tell and write time to the hour and half hour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-can determine unknown numbers in  different parts of the subtraction and addition equations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-reason with shapes and their attributes</a:t>
                      </a:r>
                      <a:endParaRPr sz="9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-identify quarters, nickels, dimes, and nickels and can relate their value to pennies</a:t>
                      </a:r>
                      <a:endParaRPr sz="9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Math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</a:t>
                      </a:r>
                      <a:r>
                        <a:rPr lang="en-US" sz="9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demonstrates mastery of addition and subtraction facts to 20 (story problems and fast facts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-can use various strategies to solve story problems, uses a symbol for the unknown number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-adds and subtracts tens and ones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-mentally adds and subtracts  multiples of 10</a:t>
                      </a:r>
                      <a:endParaRPr sz="9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-identify coins and know their values</a:t>
                      </a:r>
                      <a:endParaRPr sz="9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8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Standards Based </a:t>
            </a:r>
            <a:br>
              <a:rPr lang="en-US"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Grading</a:t>
            </a:r>
            <a:endParaRPr/>
          </a:p>
        </p:txBody>
      </p:sp>
      <p:graphicFrame>
        <p:nvGraphicFramePr>
          <p:cNvPr id="125" name="Google Shape;125;p18"/>
          <p:cNvGraphicFramePr/>
          <p:nvPr/>
        </p:nvGraphicFramePr>
        <p:xfrm>
          <a:off x="457200" y="1219200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{496C3B7B-E2E8-44B2-815F-8F5E37B960A5}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46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Level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400" b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</a:t>
                      </a:r>
                      <a:endParaRPr sz="4400" b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Extends targeted grade level standards.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“Since I can do/get this, I can figure out new things!”</a:t>
                      </a:r>
                      <a:endParaRPr sz="1800"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Level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4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Demonstrates proficiency of targeted grade level standards with evidence of application.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“I get it and I can use it.”</a:t>
                      </a:r>
                      <a:endParaRPr sz="1800"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92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Level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4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</a:t>
                      </a:r>
                      <a:endParaRPr sz="44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Demonstrates proficiency of targeted grade level standards.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“I get it!”  “I can do it well”</a:t>
                      </a:r>
                      <a:endParaRPr sz="1800"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92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Level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4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</a:t>
                      </a:r>
                      <a:endParaRPr sz="44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Needs support to meet targeted grade level standards.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“I almost get it but I need help.”</a:t>
                      </a:r>
                      <a:endParaRPr sz="1800"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86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Level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4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</a:t>
                      </a:r>
                      <a:endParaRPr sz="44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Insufficient performance of targeted grade level standards.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“I just don’t get it.”</a:t>
                      </a:r>
                      <a:endParaRPr sz="1800" b="1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9"/>
          <p:cNvSpPr txBox="1">
            <a:spLocks noGrp="1"/>
          </p:cNvSpPr>
          <p:nvPr>
            <p:ph type="title"/>
          </p:nvPr>
        </p:nvSpPr>
        <p:spPr>
          <a:xfrm>
            <a:off x="2819400" y="457200"/>
            <a:ext cx="29718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Literacy</a:t>
            </a:r>
            <a:endParaRPr/>
          </a:p>
        </p:txBody>
      </p:sp>
      <p:sp>
        <p:nvSpPr>
          <p:cNvPr id="132" name="Google Shape;132;p19"/>
          <p:cNvSpPr txBox="1">
            <a:spLocks noGrp="1"/>
          </p:cNvSpPr>
          <p:nvPr>
            <p:ph type="body" idx="1"/>
          </p:nvPr>
        </p:nvSpPr>
        <p:spPr>
          <a:xfrm>
            <a:off x="533400" y="1295400"/>
            <a:ext cx="807720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This year in reading we will:</a:t>
            </a:r>
            <a:endParaRPr sz="1800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-2730" algn="l" rtl="0">
              <a:lnSpc>
                <a:spcPct val="80000"/>
              </a:lnSpc>
              <a:spcBef>
                <a:spcPts val="351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Understand the importance of reading</a:t>
            </a:r>
            <a:endParaRPr sz="1800"/>
          </a:p>
          <a:p>
            <a:pPr marL="0" marR="0" lvl="0" indent="0" algn="l" rtl="0">
              <a:lnSpc>
                <a:spcPct val="80000"/>
              </a:lnSpc>
              <a:spcBef>
                <a:spcPts val="351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-2730" algn="l" rtl="0">
              <a:lnSpc>
                <a:spcPct val="80000"/>
              </a:lnSpc>
              <a:spcBef>
                <a:spcPts val="351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Demonstrate understanding of the organization and basic features of print.</a:t>
            </a:r>
            <a:endParaRPr sz="1800"/>
          </a:p>
          <a:p>
            <a:pPr marL="0" marR="0" lvl="0" indent="111569" algn="l" rtl="0">
              <a:lnSpc>
                <a:spcPct val="80000"/>
              </a:lnSpc>
              <a:spcBef>
                <a:spcPts val="351"/>
              </a:spcBef>
              <a:spcAft>
                <a:spcPts val="0"/>
              </a:spcAft>
              <a:buClr>
                <a:schemeClr val="dk1"/>
              </a:buClr>
              <a:buSzPts val="1757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-2730" algn="l" rtl="0">
              <a:lnSpc>
                <a:spcPct val="80000"/>
              </a:lnSpc>
              <a:spcBef>
                <a:spcPts val="351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Demonstrate understanding of spoken words, syllables, and sounds (phonemes).</a:t>
            </a:r>
            <a:endParaRPr sz="1800"/>
          </a:p>
          <a:p>
            <a:pPr marL="0" marR="0" lvl="0" indent="111569" algn="l" rtl="0">
              <a:lnSpc>
                <a:spcPct val="80000"/>
              </a:lnSpc>
              <a:spcBef>
                <a:spcPts val="351"/>
              </a:spcBef>
              <a:spcAft>
                <a:spcPts val="0"/>
              </a:spcAft>
              <a:buClr>
                <a:schemeClr val="dk1"/>
              </a:buClr>
              <a:buSzPts val="1757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-2730" algn="l" rtl="0">
              <a:lnSpc>
                <a:spcPct val="80000"/>
              </a:lnSpc>
              <a:spcBef>
                <a:spcPts val="351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Know and apply grade-level phonics and word analysis skills in decoding words.</a:t>
            </a:r>
            <a:endParaRPr sz="1800"/>
          </a:p>
          <a:p>
            <a:pPr marL="0" marR="0" lvl="0" indent="111569" algn="l" rtl="0">
              <a:lnSpc>
                <a:spcPct val="80000"/>
              </a:lnSpc>
              <a:spcBef>
                <a:spcPts val="351"/>
              </a:spcBef>
              <a:spcAft>
                <a:spcPts val="0"/>
              </a:spcAft>
              <a:buClr>
                <a:schemeClr val="dk1"/>
              </a:buClr>
              <a:buSzPts val="1757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-2730" algn="l" rtl="0">
              <a:lnSpc>
                <a:spcPct val="80000"/>
              </a:lnSpc>
              <a:spcBef>
                <a:spcPts val="351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Read with sufficient accuracy and fluency to support comprehension</a:t>
            </a:r>
            <a:endParaRPr sz="1800"/>
          </a:p>
          <a:p>
            <a:pPr marL="0" marR="0" lvl="0" indent="111569" algn="l" rtl="0">
              <a:lnSpc>
                <a:spcPct val="80000"/>
              </a:lnSpc>
              <a:spcBef>
                <a:spcPts val="351"/>
              </a:spcBef>
              <a:spcAft>
                <a:spcPts val="0"/>
              </a:spcAft>
              <a:buClr>
                <a:schemeClr val="dk1"/>
              </a:buClr>
              <a:buSzPts val="1757"/>
              <a:buFont typeface="Arial"/>
              <a:buNone/>
            </a:pPr>
            <a:endParaRPr sz="1800" b="1" i="0" u="none" strike="noStrike" cap="none">
              <a:solidFill>
                <a:srgbClr val="FF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14922" algn="l" rtl="0">
              <a:lnSpc>
                <a:spcPct val="80000"/>
              </a:lnSpc>
              <a:spcBef>
                <a:spcPts val="407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Arial"/>
              <a:buChar char="•"/>
            </a:pPr>
            <a:r>
              <a:rPr lang="en-US" sz="1800" b="1" i="0" u="none" strike="noStrike" cap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To be on grade level, students should be reading and writing on a LEVEL </a:t>
            </a:r>
            <a:r>
              <a:rPr lang="en-US" sz="1800" b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I/J</a:t>
            </a:r>
            <a:r>
              <a:rPr lang="en-US" sz="1800" b="1" i="0" u="none" strike="noStrike" cap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by the end of the school year.</a:t>
            </a:r>
            <a:endParaRPr sz="1800"/>
          </a:p>
          <a:p>
            <a:pPr marL="0" marR="0" lvl="0" indent="0" algn="l" rtl="0">
              <a:lnSpc>
                <a:spcPct val="15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140970" algn="l" rtl="0">
              <a:lnSpc>
                <a:spcPct val="15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ts val="2220"/>
              <a:buFont typeface="Arial"/>
              <a:buNone/>
            </a:pPr>
            <a:endParaRPr sz="2220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marR="0" lvl="0" indent="-15494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5494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0"/>
          <p:cNvSpPr txBox="1">
            <a:spLocks noGrp="1"/>
          </p:cNvSpPr>
          <p:nvPr>
            <p:ph type="title"/>
          </p:nvPr>
        </p:nvSpPr>
        <p:spPr>
          <a:xfrm>
            <a:off x="2895600" y="457200"/>
            <a:ext cx="30480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Writing</a:t>
            </a:r>
            <a:endParaRPr/>
          </a:p>
        </p:txBody>
      </p:sp>
      <p:sp>
        <p:nvSpPr>
          <p:cNvPr id="139" name="Google Shape;139;p20"/>
          <p:cNvSpPr txBox="1">
            <a:spLocks noGrp="1"/>
          </p:cNvSpPr>
          <p:nvPr>
            <p:ph type="body" idx="1"/>
          </p:nvPr>
        </p:nvSpPr>
        <p:spPr>
          <a:xfrm>
            <a:off x="533400" y="1295400"/>
            <a:ext cx="8077200" cy="50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This year in writing we will:</a:t>
            </a:r>
            <a:endParaRPr/>
          </a:p>
          <a:p>
            <a:pPr marL="0" marR="0" lvl="0" indent="1270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Begin to see ourselves as authors and illustrators who write a variety of texts (poetry, informative, narrative, opinion,  and expository texts)</a:t>
            </a:r>
            <a:endParaRPr/>
          </a:p>
          <a:p>
            <a:pPr marL="0" marR="0" lvl="0" indent="127000" algn="l" rtl="0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Apply phonetic princip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les</a:t>
            </a:r>
            <a:r>
              <a:rPr lang="en-US"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to unknown words and incorporate previously taught spelling patterns consistently.</a:t>
            </a:r>
            <a:endParaRPr/>
          </a:p>
          <a:p>
            <a:pPr marL="0" marR="0" lvl="0" indent="1270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Use legible handwriting forming letters correctly and spacing between words. We will be focusing on handwriting instruction during the first 3 weeks of school.</a:t>
            </a:r>
            <a:endParaRPr/>
          </a:p>
          <a:p>
            <a: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1"/>
          <p:cNvSpPr txBox="1">
            <a:spLocks noGrp="1"/>
          </p:cNvSpPr>
          <p:nvPr>
            <p:ph type="title"/>
          </p:nvPr>
        </p:nvSpPr>
        <p:spPr>
          <a:xfrm>
            <a:off x="2743200" y="457200"/>
            <a:ext cx="32004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Literacy Assessments</a:t>
            </a:r>
            <a:endParaRPr/>
          </a:p>
        </p:txBody>
      </p:sp>
      <p:sp>
        <p:nvSpPr>
          <p:cNvPr id="146" name="Google Shape;146;p21"/>
          <p:cNvSpPr txBox="1">
            <a:spLocks noGrp="1"/>
          </p:cNvSpPr>
          <p:nvPr>
            <p:ph type="body" idx="1"/>
          </p:nvPr>
        </p:nvSpPr>
        <p:spPr>
          <a:xfrm>
            <a:off x="533400" y="1295400"/>
            <a:ext cx="8077200" cy="51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19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omic Sans MS"/>
              <a:buAutoNum type="arabicPeriod"/>
            </a:pPr>
            <a:r>
              <a:rPr lang="en-US" sz="3000" b="1">
                <a:latin typeface="Comic Sans MS"/>
                <a:ea typeface="Comic Sans MS"/>
                <a:cs typeface="Comic Sans MS"/>
                <a:sym typeface="Comic Sans MS"/>
              </a:rPr>
              <a:t>mClass</a:t>
            </a:r>
            <a:endParaRPr sz="3000" b="1"/>
          </a:p>
          <a:p>
            <a:pPr marL="34290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-US" sz="3000" b="1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400" b="1">
                <a:latin typeface="Comic Sans MS"/>
                <a:ea typeface="Comic Sans MS"/>
                <a:cs typeface="Comic Sans MS"/>
                <a:sym typeface="Comic Sans MS"/>
              </a:rPr>
              <a:t>-Due to the new assessment system, iStation, we are using the End of the Year assessments from Kindergarten to drive our instruction.</a:t>
            </a:r>
            <a:endParaRPr sz="2400" b="1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-US" sz="3000" b="1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400" b="1">
                <a:latin typeface="Comic Sans MS"/>
                <a:ea typeface="Comic Sans MS"/>
                <a:cs typeface="Comic Sans MS"/>
                <a:sym typeface="Comic Sans MS"/>
              </a:rPr>
              <a:t>-Pre-tests for Sight Word assessment</a:t>
            </a:r>
            <a:endParaRPr sz="2400" b="1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 sz="2400" b="1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-US" sz="3000" b="1">
                <a:latin typeface="Comic Sans MS"/>
                <a:ea typeface="Comic Sans MS"/>
                <a:cs typeface="Comic Sans MS"/>
                <a:sym typeface="Comic Sans MS"/>
              </a:rPr>
              <a:t> 2. </a:t>
            </a:r>
            <a:r>
              <a:rPr lang="en-US" sz="3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Unassisted Writing samples </a:t>
            </a:r>
            <a:endParaRPr sz="3000" b="1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-US" sz="3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</a:t>
            </a:r>
            <a:r>
              <a:rPr lang="en-US" sz="24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(narrative, opinion, informational, </a:t>
            </a:r>
            <a:endParaRPr sz="2400" b="1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-US" sz="2400" b="1">
                <a:latin typeface="Comic Sans MS"/>
                <a:ea typeface="Comic Sans MS"/>
                <a:cs typeface="Comic Sans MS"/>
                <a:sym typeface="Comic Sans MS"/>
              </a:rPr>
              <a:t>     and expository)</a:t>
            </a:r>
            <a:endParaRPr sz="2400" b="1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 sz="2400" b="1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-US" sz="3000" b="1">
                <a:latin typeface="Comic Sans MS"/>
                <a:ea typeface="Comic Sans MS"/>
                <a:cs typeface="Comic Sans MS"/>
                <a:sym typeface="Comic Sans MS"/>
              </a:rPr>
              <a:t> 3. Letterland assessments</a:t>
            </a:r>
            <a:endParaRPr sz="3000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1743</Words>
  <Application>Microsoft Office PowerPoint</Application>
  <PresentationFormat>On-screen Show (4:3)</PresentationFormat>
  <Paragraphs>230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Comic Sans MS</vt:lpstr>
      <vt:lpstr>Office Theme</vt:lpstr>
      <vt:lpstr>Welcome to a great year in First Grade! </vt:lpstr>
      <vt:lpstr>PowerPoint Presentation</vt:lpstr>
      <vt:lpstr> Classroom Rules</vt:lpstr>
      <vt:lpstr>   Behavior Management</vt:lpstr>
      <vt:lpstr>PowerPoint Presentation</vt:lpstr>
      <vt:lpstr> Standards Based  Grading</vt:lpstr>
      <vt:lpstr>Literacy</vt:lpstr>
      <vt:lpstr>Writing</vt:lpstr>
      <vt:lpstr>Literacy Assessments</vt:lpstr>
      <vt:lpstr>Math</vt:lpstr>
      <vt:lpstr>Science</vt:lpstr>
      <vt:lpstr>Social Studies</vt:lpstr>
      <vt:lpstr>Daily Schedule</vt:lpstr>
      <vt:lpstr>Fun Stuff</vt:lpstr>
      <vt:lpstr>PowerPoint Presentation</vt:lpstr>
      <vt:lpstr>Homework</vt:lpstr>
      <vt:lpstr> Stay Connected!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a great year in First Grade!</dc:title>
  <dc:creator>April Lowe</dc:creator>
  <cp:lastModifiedBy>April Lowe</cp:lastModifiedBy>
  <cp:revision>2</cp:revision>
  <dcterms:modified xsi:type="dcterms:W3CDTF">2019-07-16T20:51:49Z</dcterms:modified>
</cp:coreProperties>
</file>