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5" r:id="rId2"/>
    <p:sldId id="256" r:id="rId3"/>
    <p:sldId id="258" r:id="rId4"/>
    <p:sldId id="261" r:id="rId5"/>
    <p:sldId id="284" r:id="rId6"/>
    <p:sldId id="279" r:id="rId7"/>
    <p:sldId id="259" r:id="rId8"/>
    <p:sldId id="263" r:id="rId9"/>
    <p:sldId id="267" r:id="rId10"/>
    <p:sldId id="262" r:id="rId11"/>
    <p:sldId id="264" r:id="rId12"/>
    <p:sldId id="265" r:id="rId13"/>
    <p:sldId id="266" r:id="rId14"/>
    <p:sldId id="282" r:id="rId15"/>
    <p:sldId id="281" r:id="rId16"/>
    <p:sldId id="283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4B463E-8CAD-407A-BEC9-3657349AE0C3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CB33D8-1A06-43EF-B578-DAF78D234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6315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ED7AFE-9938-40A3-A71A-62CB1D9D08C2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B54B21-CA3B-4DDE-B276-C8A571800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4109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Click to edit the text and change 1</a:t>
            </a:r>
            <a:r>
              <a:rPr lang="en-US" baseline="30000" smtClean="0"/>
              <a:t>st</a:t>
            </a:r>
            <a:r>
              <a:rPr lang="en-US" smtClean="0"/>
              <a:t> grade to your grade!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231592-09BA-4801-92AC-07C86B5495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969783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Explain what students will be required to learn/do in science this year. 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2A337-2C1E-4996-A95B-03680993DC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039296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Explain what students will be required to learn/do in social studies this year.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A7A88D-E822-4B59-B002-196BB2128E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790150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Type your daily schedule here.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8A9FDE-D6F2-49C7-BB45-8F2EC57F6F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697290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Add your contact information to this slide!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C21FDE-730A-4114-8FC4-4A8EFE8363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12857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SAVE THIS FILE WITH A DIFFERENT NAME TO PRESERVE THE ORIGINAL FILE FOR FUTURE USE! </a:t>
            </a:r>
            <a:r>
              <a:rPr lang="en-US" smtClean="0"/>
              <a:t>Click the text box to add your name, school name, date, etc. After saving with a different file name, delete any slides you do not plan to use. Add new slides (see blank slides at the end of the presentation). Drag the slides to re-order them to fit your needs.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9C34C-C092-46AB-9180-7328E29790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44985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Include your class rules on this slide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6196B4-A04F-4350-8B17-A5A4B58970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65236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Explain your method of managing behavior. Do you use a clip chart? Card pulling system? Something else? Include a picture if you can!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5F7D2-10C6-4583-A251-6A3775C5E5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526864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Review the Standard base grading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Make comment about papers being graded with a “P”  means they were pages that were meant for practice and the grade was not recorded.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Any paper that comes home with an “A”  means it was an assessment piece and the grade was recorded.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0182FE-43C6-4DBC-B321-B7200C8B96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301639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Explain what students will be required to learn/do in reading this year. You might want to talk about Daily 5/Literacy Centers/Workstations if you use them in your classroom. In fact, you might want to duplicate this slide and add your center information to a separate slide.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8C0F4-42E6-45AD-AAF5-6AEE667EB0F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334058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Explain what students will be required to learn/do in writing this year.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B963E8-4666-4224-AEB1-77BD607026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24009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Type your special class information here. Mine is included as a starting point.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C99CD-40D4-4801-8AC7-F14416912F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190558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Explain what students will be required to learn/do in math this year.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AB4D8-3026-420D-9441-BD6FAFF00C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59441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EEF9-3147-4B5B-B36B-BA37F95F0DCE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E6F70-899A-430E-8278-90E39F10D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68E55-E6B9-4FA7-B8B2-A6692EE9C576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CF81E-23F1-4C7B-9162-951095F9E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F3134-7C3B-48BB-8629-98760010F3FF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694C-9A9E-43B2-A8A1-6236A8227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DE809-86AC-47D3-8DD1-C89C96FDF0F1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C4EB-3241-4F9D-9871-E793EEBB7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C672D-616B-482A-88DF-7A2B4D8D83D5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FEEA0-3EFA-4E11-93F1-BA2F29CC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8235F-5773-4D44-AA10-0F8FAC088F1C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6F3C0-34ED-49F8-A56C-E7FD71B65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D559A-83E6-4C9C-8DEB-922BD51976A2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31F6-A021-4B90-BE90-D1FC29C25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579A9-CF7A-4789-90A9-1C47B6BD8700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09F26-3E93-4613-A97B-F9A743459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2A338-1CA3-47B2-A980-8DA771B9128E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203CD-1B91-44D3-A3B1-B3E564066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CCE5-8E7F-4D05-9714-78A8EDDE65DD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ACD8E-022A-4024-B6FF-1DFB32AD9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BB27-3ED2-442F-BA63-6BA17B3B7F70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EBBC1-F4AC-4FD9-A421-6285D4B8E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543A8B-6104-4558-9B82-622300E50F50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DCE2AC-D9E0-456D-A04B-66E559942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i.state.nc.us/docs/curriculum/science/scos/support-tools/new-standards/science/k-2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publicschools.org/curriculum/socialstudies/scos/2003-04/021firstgra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firstgradebrain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85800" y="3962400"/>
            <a:ext cx="7772400" cy="17526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EA0000"/>
                </a:solidFill>
                <a:latin typeface="Comic Sans MS" pitchFamily="66" charset="0"/>
              </a:rPr>
              <a:t>Welcome to a great year</a:t>
            </a:r>
            <a:br>
              <a:rPr lang="en-US" sz="4800" b="1" dirty="0" smtClean="0">
                <a:solidFill>
                  <a:srgbClr val="EA0000"/>
                </a:solidFill>
                <a:latin typeface="Comic Sans MS" pitchFamily="66" charset="0"/>
              </a:rPr>
            </a:br>
            <a:r>
              <a:rPr lang="en-US" sz="4800" b="1" dirty="0" smtClean="0">
                <a:solidFill>
                  <a:srgbClr val="EA0000"/>
                </a:solidFill>
                <a:latin typeface="Comic Sans MS" pitchFamily="66" charset="0"/>
              </a:rPr>
              <a:t>in First Grade</a:t>
            </a:r>
            <a:r>
              <a:rPr lang="en-US" sz="6000" b="1" dirty="0" smtClean="0">
                <a:solidFill>
                  <a:srgbClr val="EA0000"/>
                </a:solidFill>
                <a:latin typeface="Comic Sans MS" pitchFamily="66" charset="0"/>
              </a:rPr>
              <a:t>!</a:t>
            </a:r>
            <a:r>
              <a:rPr lang="en-US" sz="4800" dirty="0" smtClean="0">
                <a:solidFill>
                  <a:srgbClr val="EA0000"/>
                </a:solidFill>
                <a:latin typeface="Comic Sans MS" pitchFamily="66" charset="0"/>
              </a:rPr>
              <a:t/>
            </a:r>
            <a:br>
              <a:rPr lang="en-US" sz="4800" dirty="0" smtClean="0">
                <a:solidFill>
                  <a:srgbClr val="EA0000"/>
                </a:solidFill>
                <a:latin typeface="Comic Sans MS" pitchFamily="66" charset="0"/>
              </a:rPr>
            </a:br>
            <a:endParaRPr lang="en-US" sz="4800" dirty="0" smtClean="0">
              <a:solidFill>
                <a:srgbClr val="EA0000"/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7200"/>
            <a:ext cx="3200400" cy="324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895600" y="457200"/>
            <a:ext cx="3124200" cy="8382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Comic Sans MS" panose="030F0702030302020204" pitchFamily="66" charset="0"/>
              </a:rPr>
              <a:t>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953000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800" dirty="0" smtClean="0">
                <a:latin typeface="Comic Sans MS" pitchFamily="66" charset="0"/>
              </a:rPr>
              <a:t>This year in math we will:</a:t>
            </a:r>
          </a:p>
          <a:p>
            <a:pPr>
              <a:lnSpc>
                <a:spcPct val="120000"/>
              </a:lnSpc>
            </a:pPr>
            <a:r>
              <a:rPr lang="en-US" sz="7200" dirty="0" smtClean="0">
                <a:latin typeface="Comic Sans MS" pitchFamily="66" charset="0"/>
              </a:rPr>
              <a:t>Represent and solve problems involving addition and subtraction</a:t>
            </a:r>
          </a:p>
          <a:p>
            <a:pPr>
              <a:lnSpc>
                <a:spcPct val="120000"/>
              </a:lnSpc>
            </a:pPr>
            <a:r>
              <a:rPr lang="en-US" sz="7200" dirty="0" smtClean="0">
                <a:latin typeface="Comic Sans MS" pitchFamily="66" charset="0"/>
              </a:rPr>
              <a:t>Extend the counting sequence to 120</a:t>
            </a:r>
          </a:p>
          <a:p>
            <a:pPr>
              <a:lnSpc>
                <a:spcPct val="120000"/>
              </a:lnSpc>
            </a:pPr>
            <a:r>
              <a:rPr lang="en-US" sz="7200" dirty="0" smtClean="0">
                <a:latin typeface="Comic Sans MS" pitchFamily="66" charset="0"/>
              </a:rPr>
              <a:t>Understand place value</a:t>
            </a:r>
          </a:p>
          <a:p>
            <a:pPr>
              <a:lnSpc>
                <a:spcPct val="120000"/>
              </a:lnSpc>
            </a:pPr>
            <a:r>
              <a:rPr lang="en-US" sz="7200" dirty="0" smtClean="0">
                <a:latin typeface="Comic Sans MS" pitchFamily="66" charset="0"/>
              </a:rPr>
              <a:t>Use place value understanding and properties of</a:t>
            </a:r>
          </a:p>
          <a:p>
            <a:pPr>
              <a:lnSpc>
                <a:spcPct val="120000"/>
              </a:lnSpc>
            </a:pPr>
            <a:r>
              <a:rPr lang="en-US" sz="7200" dirty="0" smtClean="0">
                <a:latin typeface="Comic Sans MS" pitchFamily="66" charset="0"/>
              </a:rPr>
              <a:t>operations to add and subtract</a:t>
            </a:r>
          </a:p>
          <a:p>
            <a:pPr>
              <a:lnSpc>
                <a:spcPct val="120000"/>
              </a:lnSpc>
            </a:pPr>
            <a:r>
              <a:rPr lang="en-US" sz="7200" dirty="0" smtClean="0">
                <a:latin typeface="Comic Sans MS" pitchFamily="66" charset="0"/>
              </a:rPr>
              <a:t>Measure lengths using non-standard units of measure. </a:t>
            </a:r>
          </a:p>
          <a:p>
            <a:pPr>
              <a:lnSpc>
                <a:spcPct val="120000"/>
              </a:lnSpc>
              <a:buNone/>
            </a:pPr>
            <a:r>
              <a:rPr lang="en-US" sz="7200" dirty="0" smtClean="0">
                <a:latin typeface="Comic Sans MS" pitchFamily="66" charset="0"/>
              </a:rPr>
              <a:t>     Measure by comparison to other objects.</a:t>
            </a:r>
          </a:p>
          <a:p>
            <a:pPr>
              <a:lnSpc>
                <a:spcPct val="120000"/>
              </a:lnSpc>
            </a:pPr>
            <a:r>
              <a:rPr lang="en-US" sz="7200" dirty="0" smtClean="0">
                <a:latin typeface="Comic Sans MS" pitchFamily="66" charset="0"/>
              </a:rPr>
              <a:t>Tell and write time to the hour and half-hour</a:t>
            </a:r>
          </a:p>
          <a:p>
            <a:pPr>
              <a:lnSpc>
                <a:spcPct val="120000"/>
              </a:lnSpc>
            </a:pPr>
            <a:r>
              <a:rPr lang="en-US" sz="7200" dirty="0" smtClean="0">
                <a:latin typeface="Comic Sans MS" pitchFamily="66" charset="0"/>
              </a:rPr>
              <a:t>Represent and interpret data.</a:t>
            </a:r>
          </a:p>
          <a:p>
            <a:pPr>
              <a:lnSpc>
                <a:spcPct val="120000"/>
              </a:lnSpc>
            </a:pPr>
            <a:r>
              <a:rPr lang="en-US" sz="7200" dirty="0" smtClean="0">
                <a:latin typeface="Comic Sans MS" pitchFamily="66" charset="0"/>
              </a:rPr>
              <a:t>Reason with shapes and their attributes</a:t>
            </a:r>
          </a:p>
          <a:p>
            <a:pPr>
              <a:lnSpc>
                <a:spcPct val="120000"/>
              </a:lnSpc>
            </a:pPr>
            <a:r>
              <a:rPr lang="en-US" sz="7200" dirty="0" smtClean="0">
                <a:latin typeface="Comic Sans MS" pitchFamily="66" charset="0"/>
              </a:rPr>
              <a:t>Relate addition to subtraction</a:t>
            </a:r>
          </a:p>
          <a:p>
            <a:pPr>
              <a:lnSpc>
                <a:spcPct val="120000"/>
              </a:lnSpc>
            </a:pPr>
            <a:r>
              <a:rPr lang="en-US" sz="7200" dirty="0" smtClean="0">
                <a:latin typeface="Comic Sans MS" pitchFamily="66" charset="0"/>
              </a:rPr>
              <a:t>Explain our thinking in written form. “I know this because_____.”</a:t>
            </a:r>
          </a:p>
          <a:p>
            <a:pPr>
              <a:lnSpc>
                <a:spcPct val="120000"/>
              </a:lnSpc>
              <a:buNone/>
            </a:pPr>
            <a:endParaRPr lang="en-US" sz="3400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895600" y="457200"/>
            <a:ext cx="3048000" cy="8382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Comic Sans MS" panose="030F0702030302020204" pitchFamily="66" charset="0"/>
              </a:rPr>
              <a:t>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5181600"/>
          </a:xfrm>
        </p:spPr>
        <p:txBody>
          <a:bodyPr rtlCol="0"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In first grade, students will: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sz="2300" dirty="0" smtClean="0">
                <a:latin typeface="Comic Sans MS" pitchFamily="66" charset="0"/>
              </a:rPr>
              <a:t>-Understand how </a:t>
            </a:r>
            <a:r>
              <a:rPr lang="en-US" sz="2300" b="1" dirty="0" smtClean="0">
                <a:solidFill>
                  <a:srgbClr val="FF0000"/>
                </a:solidFill>
                <a:latin typeface="Comic Sans MS" pitchFamily="66" charset="0"/>
              </a:rPr>
              <a:t>FORCES and MOTION </a:t>
            </a:r>
            <a:r>
              <a:rPr lang="en-US" sz="2300" dirty="0" smtClean="0">
                <a:latin typeface="Comic Sans MS" pitchFamily="66" charset="0"/>
              </a:rPr>
              <a:t>affect the motion of an object</a:t>
            </a:r>
          </a:p>
          <a:p>
            <a:pPr>
              <a:buNone/>
            </a:pPr>
            <a:r>
              <a:rPr lang="en-US" sz="2300" dirty="0" smtClean="0">
                <a:latin typeface="Comic Sans MS" pitchFamily="66" charset="0"/>
              </a:rPr>
              <a:t>	-Recognize features and patterns of the </a:t>
            </a:r>
            <a:r>
              <a:rPr lang="en-US" sz="2300" b="1" dirty="0" smtClean="0">
                <a:solidFill>
                  <a:srgbClr val="FF0000"/>
                </a:solidFill>
                <a:latin typeface="Comic Sans MS" pitchFamily="66" charset="0"/>
              </a:rPr>
              <a:t>EARTH/MOON/SUN</a:t>
            </a:r>
            <a:r>
              <a:rPr lang="en-US" sz="2300" dirty="0" smtClean="0">
                <a:latin typeface="Comic Sans MS" pitchFamily="66" charset="0"/>
              </a:rPr>
              <a:t> systems as observed from Earth</a:t>
            </a:r>
          </a:p>
          <a:p>
            <a:pPr>
              <a:buNone/>
            </a:pPr>
            <a:r>
              <a:rPr lang="en-US" sz="2300" dirty="0" smtClean="0">
                <a:latin typeface="Comic Sans MS" pitchFamily="66" charset="0"/>
              </a:rPr>
              <a:t>	-Understand the </a:t>
            </a:r>
            <a:r>
              <a:rPr lang="en-US" sz="2300" b="1" dirty="0" smtClean="0">
                <a:solidFill>
                  <a:srgbClr val="FF0000"/>
                </a:solidFill>
                <a:latin typeface="Comic Sans MS" pitchFamily="66" charset="0"/>
              </a:rPr>
              <a:t>PHYSICAL PROPERTIES OF EARTH MATERIALS </a:t>
            </a:r>
            <a:r>
              <a:rPr lang="en-US" sz="2300" dirty="0" smtClean="0">
                <a:latin typeface="Comic Sans MS" pitchFamily="66" charset="0"/>
              </a:rPr>
              <a:t>that make them useful in different ways.</a:t>
            </a:r>
          </a:p>
          <a:p>
            <a:pPr>
              <a:buNone/>
            </a:pPr>
            <a:r>
              <a:rPr lang="en-US" sz="2300" dirty="0" smtClean="0">
                <a:latin typeface="Comic Sans MS" pitchFamily="66" charset="0"/>
              </a:rPr>
              <a:t>	-Understand characteristics of various environments and behaviors of humans that enable </a:t>
            </a:r>
            <a:r>
              <a:rPr lang="en-US" sz="2300" b="1" dirty="0" smtClean="0">
                <a:solidFill>
                  <a:srgbClr val="FF0000"/>
                </a:solidFill>
                <a:latin typeface="Comic Sans MS" pitchFamily="66" charset="0"/>
              </a:rPr>
              <a:t>PLANTS AND ANIMALS </a:t>
            </a:r>
            <a:r>
              <a:rPr lang="en-US" sz="2300" dirty="0" smtClean="0">
                <a:latin typeface="Comic Sans MS" pitchFamily="66" charset="0"/>
              </a:rPr>
              <a:t>to survive.</a:t>
            </a:r>
            <a:endParaRPr lang="en-US" sz="2900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sz="2900" dirty="0" smtClean="0">
                <a:latin typeface="Comic Sans MS" pitchFamily="66" charset="0"/>
              </a:rPr>
              <a:t>Strands</a:t>
            </a:r>
            <a:r>
              <a:rPr lang="en-US" dirty="0" smtClean="0">
                <a:latin typeface="Comic Sans MS" pitchFamily="66" charset="0"/>
              </a:rPr>
              <a:t>: </a:t>
            </a:r>
            <a:r>
              <a:rPr lang="en-US" sz="2600" dirty="0" smtClean="0">
                <a:latin typeface="Comic Sans MS" pitchFamily="66" charset="0"/>
              </a:rPr>
              <a:t>Nature of Science, Science as Inquiry, Science and Technology, Science in Personal and Social Perspectives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en-US" sz="2100" dirty="0" smtClean="0">
                <a:latin typeface="Comic Sans MS" pitchFamily="66" charset="0"/>
                <a:hlinkClick r:id="rId3"/>
              </a:rPr>
              <a:t>NC 1st Grade Science Standards</a:t>
            </a:r>
            <a:endParaRPr lang="en-US" sz="2100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895600" y="457200"/>
            <a:ext cx="3048000" cy="8382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Comic Sans MS" panose="030F0702030302020204" pitchFamily="66" charset="0"/>
              </a:rPr>
              <a:t>Social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51054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Comic Sans MS" pitchFamily="66" charset="0"/>
              </a:rPr>
              <a:t>This year in social studies we will: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Comic Sans MS" pitchFamily="66" charset="0"/>
              </a:rPr>
              <a:t>analyze how individuals, families, and groups are similar and different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Comic Sans MS" pitchFamily="66" charset="0"/>
              </a:rPr>
              <a:t> identify and exhibit qualities of good citizenship in the classroom, school, and other social environments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Comic Sans MS" pitchFamily="66" charset="0"/>
              </a:rPr>
              <a:t> recognize and understand the concept of change in various settings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Comic Sans MS" pitchFamily="66" charset="0"/>
              </a:rPr>
              <a:t>explain different celebrated holidays and special days in communities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Comic Sans MS" pitchFamily="66" charset="0"/>
              </a:rPr>
              <a:t> express geographic concepts in real life situations.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Comic Sans MS" pitchFamily="66" charset="0"/>
              </a:rPr>
              <a:t> apply basic economic concepts to home, school, and the community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400" dirty="0" smtClean="0">
                <a:hlinkClick r:id="rId3"/>
              </a:rPr>
              <a:t>http://www.ncpublicschools.org/curriculum/socialstudies/scos/2003-04/021firstgrade</a:t>
            </a:r>
            <a:endParaRPr lang="en-US" sz="1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3048000" cy="8382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Comic Sans MS" panose="030F0702030302020204" pitchFamily="66" charset="0"/>
              </a:rPr>
              <a:t>Daily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5257800"/>
          </a:xfrm>
        </p:spPr>
        <p:txBody>
          <a:bodyPr rtlCol="0">
            <a:normAutofit fontScale="55000" lnSpcReduction="20000"/>
          </a:bodyPr>
          <a:lstStyle/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2900" b="1" dirty="0">
                <a:latin typeface="Comic Sans MS" panose="030F0702030302020204" pitchFamily="66" charset="0"/>
              </a:rPr>
              <a:t>8:00-8:30 Morning </a:t>
            </a:r>
            <a:r>
              <a:rPr lang="en-US" sz="2900" b="1" dirty="0" smtClean="0">
                <a:latin typeface="Comic Sans MS" panose="030F0702030302020204" pitchFamily="66" charset="0"/>
              </a:rPr>
              <a:t>Activities</a:t>
            </a:r>
            <a:r>
              <a:rPr lang="en-US" sz="2900" b="1" dirty="0">
                <a:latin typeface="Comic Sans MS" panose="030F0702030302020204" pitchFamily="66" charset="0"/>
              </a:rPr>
              <a:t/>
            </a:r>
            <a:br>
              <a:rPr lang="en-US" sz="2900" b="1" dirty="0">
                <a:latin typeface="Comic Sans MS" panose="030F0702030302020204" pitchFamily="66" charset="0"/>
              </a:rPr>
            </a:br>
            <a:r>
              <a:rPr lang="en-US" sz="2900" b="1" dirty="0" smtClean="0">
                <a:latin typeface="Comic Sans MS" panose="030F0702030302020204" pitchFamily="66" charset="0"/>
              </a:rPr>
              <a:t>8:30-9:00 </a:t>
            </a:r>
            <a:r>
              <a:rPr lang="en-US" sz="2900" b="1" dirty="0">
                <a:latin typeface="Comic Sans MS" panose="030F0702030302020204" pitchFamily="66" charset="0"/>
              </a:rPr>
              <a:t> </a:t>
            </a:r>
            <a:r>
              <a:rPr lang="en-US" sz="2900" b="1" dirty="0" smtClean="0">
                <a:latin typeface="Comic Sans MS" panose="030F0702030302020204" pitchFamily="66" charset="0"/>
              </a:rPr>
              <a:t>Language Arts</a:t>
            </a:r>
            <a:r>
              <a:rPr lang="en-US" sz="2900" b="1" dirty="0">
                <a:latin typeface="Comic Sans MS" panose="030F0702030302020204" pitchFamily="66" charset="0"/>
              </a:rPr>
              <a:t/>
            </a:r>
            <a:br>
              <a:rPr lang="en-US" sz="2900" b="1" dirty="0">
                <a:latin typeface="Comic Sans MS" panose="030F0702030302020204" pitchFamily="66" charset="0"/>
              </a:rPr>
            </a:br>
            <a:r>
              <a:rPr lang="en-US" sz="2900" b="1" dirty="0" smtClean="0">
                <a:latin typeface="Comic Sans MS" panose="030F0702030302020204" pitchFamily="66" charset="0"/>
              </a:rPr>
              <a:t>9:00-10:00 Daily 5/Literacy Groups</a:t>
            </a:r>
            <a:r>
              <a:rPr lang="en-US" sz="2900" b="1" dirty="0">
                <a:latin typeface="Comic Sans MS" panose="030F0702030302020204" pitchFamily="66" charset="0"/>
              </a:rPr>
              <a:t/>
            </a:r>
            <a:br>
              <a:rPr lang="en-US" sz="2900" b="1" dirty="0">
                <a:latin typeface="Comic Sans MS" panose="030F0702030302020204" pitchFamily="66" charset="0"/>
              </a:rPr>
            </a:br>
            <a:r>
              <a:rPr lang="en-US" sz="2900" b="1" dirty="0">
                <a:latin typeface="Comic Sans MS" panose="030F0702030302020204" pitchFamily="66" charset="0"/>
              </a:rPr>
              <a:t>10:00-10:30 </a:t>
            </a:r>
            <a:r>
              <a:rPr lang="en-US" sz="2900" b="1" dirty="0" err="1" smtClean="0">
                <a:latin typeface="Comic Sans MS" panose="030F0702030302020204" pitchFamily="66" charset="0"/>
              </a:rPr>
              <a:t>Letterland</a:t>
            </a:r>
            <a:r>
              <a:rPr lang="en-US" sz="2900" b="1" dirty="0">
                <a:latin typeface="Comic Sans MS" panose="030F0702030302020204" pitchFamily="66" charset="0"/>
              </a:rPr>
              <a:t/>
            </a:r>
            <a:br>
              <a:rPr lang="en-US" sz="2900" b="1" dirty="0">
                <a:latin typeface="Comic Sans MS" panose="030F0702030302020204" pitchFamily="66" charset="0"/>
              </a:rPr>
            </a:br>
            <a:r>
              <a:rPr lang="en-US" sz="2900" b="1" dirty="0" smtClean="0">
                <a:latin typeface="Comic Sans MS" panose="030F0702030302020204" pitchFamily="66" charset="0"/>
              </a:rPr>
              <a:t>10:30-11:05 Writer’s Workshop</a:t>
            </a:r>
            <a:r>
              <a:rPr lang="en-US" sz="2900" b="1" dirty="0">
                <a:latin typeface="Comic Sans MS" panose="030F0702030302020204" pitchFamily="66" charset="0"/>
              </a:rPr>
              <a:t/>
            </a:r>
            <a:br>
              <a:rPr lang="en-US" sz="2900" b="1" dirty="0">
                <a:latin typeface="Comic Sans MS" panose="030F0702030302020204" pitchFamily="66" charset="0"/>
              </a:rPr>
            </a:br>
            <a:r>
              <a:rPr lang="en-US" sz="2900" b="1" dirty="0" smtClean="0">
                <a:latin typeface="Comic Sans MS" panose="030F0702030302020204" pitchFamily="66" charset="0"/>
              </a:rPr>
              <a:t>11:10-11:40 Lunch</a:t>
            </a:r>
            <a:r>
              <a:rPr lang="en-US" sz="2900" b="1" dirty="0">
                <a:latin typeface="Comic Sans MS" panose="030F0702030302020204" pitchFamily="66" charset="0"/>
              </a:rPr>
              <a:t/>
            </a:r>
            <a:br>
              <a:rPr lang="en-US" sz="2900" b="1" dirty="0">
                <a:latin typeface="Comic Sans MS" panose="030F0702030302020204" pitchFamily="66" charset="0"/>
              </a:rPr>
            </a:br>
            <a:r>
              <a:rPr lang="en-US" sz="2900" b="1" dirty="0" smtClean="0">
                <a:latin typeface="Comic Sans MS" panose="030F0702030302020204" pitchFamily="66" charset="0"/>
              </a:rPr>
              <a:t>11:45-12:45 Math/Math Groups</a:t>
            </a:r>
            <a:r>
              <a:rPr lang="en-US" sz="2900" b="1" dirty="0">
                <a:latin typeface="Comic Sans MS" panose="030F0702030302020204" pitchFamily="66" charset="0"/>
              </a:rPr>
              <a:t/>
            </a:r>
            <a:br>
              <a:rPr lang="en-US" sz="2900" b="1" dirty="0">
                <a:latin typeface="Comic Sans MS" panose="030F0702030302020204" pitchFamily="66" charset="0"/>
              </a:rPr>
            </a:br>
            <a:r>
              <a:rPr lang="en-US" sz="2900" b="1" dirty="0" smtClean="0">
                <a:latin typeface="Comic Sans MS" panose="030F0702030302020204" pitchFamily="66" charset="0"/>
              </a:rPr>
              <a:t>12:45-1:05 </a:t>
            </a:r>
            <a:r>
              <a:rPr lang="en-US" sz="2900" b="1" dirty="0">
                <a:latin typeface="Comic Sans MS" panose="030F0702030302020204" pitchFamily="66" charset="0"/>
              </a:rPr>
              <a:t>Science/Social </a:t>
            </a:r>
            <a:r>
              <a:rPr lang="en-US" sz="2900" b="1" dirty="0" smtClean="0">
                <a:latin typeface="Comic Sans MS" panose="030F0702030302020204" pitchFamily="66" charset="0"/>
              </a:rPr>
              <a:t>Studies</a:t>
            </a: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2900" b="1" dirty="0" smtClean="0">
                <a:latin typeface="Comic Sans MS" panose="030F0702030302020204" pitchFamily="66" charset="0"/>
              </a:rPr>
              <a:t>1:10-1:55 Specials</a:t>
            </a:r>
            <a:r>
              <a:rPr lang="en-US" sz="2900" b="1" dirty="0">
                <a:latin typeface="Comic Sans MS" panose="030F0702030302020204" pitchFamily="66" charset="0"/>
              </a:rPr>
              <a:t/>
            </a:r>
            <a:br>
              <a:rPr lang="en-US" sz="2900" b="1" dirty="0">
                <a:latin typeface="Comic Sans MS" panose="030F0702030302020204" pitchFamily="66" charset="0"/>
              </a:rPr>
            </a:br>
            <a:r>
              <a:rPr lang="en-US" sz="2900" b="1" dirty="0" smtClean="0">
                <a:latin typeface="Comic Sans MS" panose="030F0702030302020204" pitchFamily="66" charset="0"/>
              </a:rPr>
              <a:t>1:55-2:25 Recess</a:t>
            </a: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2900" b="1" dirty="0" smtClean="0">
                <a:latin typeface="Comic Sans MS" panose="030F0702030302020204" pitchFamily="66" charset="0"/>
              </a:rPr>
              <a:t>2:25-2:40 Pack Up/Snack/Read Aloud</a:t>
            </a: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2900" b="1" dirty="0" smtClean="0">
                <a:latin typeface="Comic Sans MS" panose="030F0702030302020204" pitchFamily="66" charset="0"/>
              </a:rPr>
              <a:t>2:40-3:00 Science/Social Studies</a:t>
            </a:r>
            <a:r>
              <a:rPr lang="en-US" sz="2900" b="1" dirty="0">
                <a:latin typeface="Comic Sans MS" panose="030F0702030302020204" pitchFamily="66" charset="0"/>
              </a:rPr>
              <a:t/>
            </a:r>
            <a:br>
              <a:rPr lang="en-US" sz="2900" b="1" dirty="0">
                <a:latin typeface="Comic Sans MS" panose="030F0702030302020204" pitchFamily="66" charset="0"/>
              </a:rPr>
            </a:br>
            <a:r>
              <a:rPr lang="en-US" sz="2900" b="1" dirty="0">
                <a:latin typeface="Comic Sans MS" panose="030F0702030302020204" pitchFamily="66" charset="0"/>
              </a:rPr>
              <a:t>3:00 Dismissal</a:t>
            </a:r>
            <a:endParaRPr lang="en-US" sz="2900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Fun Stuff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r>
              <a:rPr lang="en-US" sz="1800" dirty="0" smtClean="0">
                <a:latin typeface="Comic Sans MS" panose="030F0702030302020204" pitchFamily="66" charset="0"/>
              </a:rPr>
              <a:t>First Grade will have 2 field trips.</a:t>
            </a:r>
          </a:p>
          <a:p>
            <a:pPr marL="0" indent="0"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      - in house science field trip in the fall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smtClean="0">
                <a:latin typeface="Comic Sans MS" panose="030F0702030302020204" pitchFamily="66" charset="0"/>
              </a:rPr>
              <a:t>     - Zoo field trip in the spring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dirty="0">
                <a:latin typeface="Comic Sans MS" pitchFamily="66" charset="0"/>
              </a:rPr>
              <a:t>Parent Conferences are held at the end of first quarter. </a:t>
            </a:r>
          </a:p>
          <a:p>
            <a:pPr eaLnBrk="1" hangingPunct="1"/>
            <a:r>
              <a:rPr lang="en-US" sz="1800" dirty="0">
                <a:latin typeface="Comic Sans MS" pitchFamily="66" charset="0"/>
              </a:rPr>
              <a:t>We will begin using parent volunteers as soon as children have established classroom routines. All volunteers must be registered with WCPSS </a:t>
            </a:r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each 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school year</a:t>
            </a:r>
            <a:r>
              <a:rPr lang="en-US" sz="1800" dirty="0" smtClean="0">
                <a:latin typeface="Comic Sans MS" pitchFamily="66" charset="0"/>
              </a:rPr>
              <a:t>. Please register in the office as soon as possible.</a:t>
            </a:r>
          </a:p>
          <a:p>
            <a:pPr marL="0" indent="0" eaLnBrk="1" hangingPunct="1">
              <a:buNone/>
            </a:pPr>
            <a:endParaRPr lang="en-US" sz="18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omic Sans MS" pitchFamily="66" charset="0"/>
              </a:rPr>
              <a:t>Please send in a change of clothing for your </a:t>
            </a:r>
            <a:r>
              <a:rPr lang="en-US" sz="1800" dirty="0" smtClean="0">
                <a:latin typeface="Comic Sans MS" pitchFamily="66" charset="0"/>
              </a:rPr>
              <a:t>child, labeled in a </a:t>
            </a:r>
            <a:r>
              <a:rPr lang="en-US" sz="1800" dirty="0" err="1" smtClean="0">
                <a:latin typeface="Comic Sans MS" pitchFamily="66" charset="0"/>
              </a:rPr>
              <a:t>ziploc</a:t>
            </a:r>
            <a:r>
              <a:rPr lang="en-US" sz="1800" dirty="0" smtClean="0">
                <a:latin typeface="Comic Sans MS" pitchFamily="66" charset="0"/>
              </a:rPr>
              <a:t> bag.</a:t>
            </a:r>
          </a:p>
          <a:p>
            <a:pPr eaLnBrk="1" hangingPunct="1">
              <a:lnSpc>
                <a:spcPct val="80000"/>
              </a:lnSpc>
            </a:pPr>
            <a:endParaRPr lang="en-US" sz="18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Comic Sans MS" pitchFamily="66" charset="0"/>
              </a:rPr>
              <a:t>We will have snack daily at 2:30. Please </a:t>
            </a:r>
            <a:r>
              <a:rPr lang="en-US" sz="1800" dirty="0">
                <a:latin typeface="Comic Sans MS" pitchFamily="66" charset="0"/>
              </a:rPr>
              <a:t>send in a snack </a:t>
            </a:r>
            <a:r>
              <a:rPr lang="en-US" sz="1800" dirty="0" smtClean="0">
                <a:latin typeface="Comic Sans MS" pitchFamily="66" charset="0"/>
              </a:rPr>
              <a:t>for your </a:t>
            </a:r>
            <a:r>
              <a:rPr lang="en-US" sz="1800" dirty="0">
                <a:latin typeface="Comic Sans MS" pitchFamily="66" charset="0"/>
              </a:rPr>
              <a:t>child.</a:t>
            </a:r>
          </a:p>
          <a:p>
            <a:endParaRPr lang="en-US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     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0749881"/>
      </p:ext>
    </p:extLst>
  </p:cSld>
  <p:clrMapOvr>
    <a:masterClrMapping/>
  </p:clrMapOvr>
  <p:transition advClick="0" advTm="2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cc-ppt-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72558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Homework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3 </a:t>
            </a:r>
            <a:r>
              <a:rPr lang="en-US" sz="2400" dirty="0" err="1" smtClean="0">
                <a:latin typeface="Comic Sans MS" panose="030F0702030302020204" pitchFamily="66" charset="0"/>
              </a:rPr>
              <a:t>Letterland</a:t>
            </a:r>
            <a:r>
              <a:rPr lang="en-US" sz="2400" dirty="0" smtClean="0">
                <a:latin typeface="Comic Sans MS" panose="030F0702030302020204" pitchFamily="66" charset="0"/>
              </a:rPr>
              <a:t> activities each week- </a:t>
            </a:r>
            <a:r>
              <a:rPr lang="en-US" sz="2400" dirty="0" err="1" smtClean="0">
                <a:latin typeface="Comic Sans MS" panose="030F0702030302020204" pitchFamily="66" charset="0"/>
              </a:rPr>
              <a:t>Letterland</a:t>
            </a:r>
            <a:r>
              <a:rPr lang="en-US" sz="2400" dirty="0" smtClean="0">
                <a:latin typeface="Comic Sans MS" panose="030F0702030302020204" pitchFamily="66" charset="0"/>
              </a:rPr>
              <a:t> test on Friday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3 math activities from the monthly math choice board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Sight word booklets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Read each night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All homework is to be returned to school on Friday in their homework journal.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Please check Daily Communication folders for any important information.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7573288"/>
      </p:ext>
    </p:extLst>
  </p:cSld>
  <p:clrMapOvr>
    <a:masterClrMapping/>
  </p:clrMapOvr>
  <p:transition advClick="0" advTm="2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3505200" cy="838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 </a:t>
            </a:r>
            <a:r>
              <a:rPr lang="en-US" sz="2800" b="1" dirty="0" smtClean="0">
                <a:latin typeface="Comic Sans MS" panose="030F0702030302020204" pitchFamily="66" charset="0"/>
              </a:rPr>
              <a:t>Stay Connected!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Comic Sans MS" pitchFamily="66" charset="0"/>
              </a:rPr>
              <a:t>Newsletters will be sent home, either in paper or electronic format. Check your child’s folder daily for important information and for your child’s behavior and work habits report.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omic Sans MS" pitchFamily="66" charset="0"/>
              </a:rPr>
              <a:t>Check out our First Grade website on the MCES website! This PowerPoint will be linked on the first grade website.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DOWNLOAD THE MCES APP!!!</a:t>
            </a:r>
            <a:endParaRPr lang="en-US" sz="2400" dirty="0" smtClean="0"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We’ll be using Seesaw to communicate  as well.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4" name="Picture 3" descr="MCES ap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657600"/>
            <a:ext cx="1124026" cy="1881642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381000" y="6324600"/>
            <a:ext cx="3835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Created by: Ashley Magee, </a:t>
            </a:r>
            <a:r>
              <a:rPr lang="en-US" sz="800">
                <a:hlinkClick r:id="rId4"/>
              </a:rPr>
              <a:t>www.firstgradebrain.com</a:t>
            </a:r>
            <a:r>
              <a:rPr lang="en-US" sz="800"/>
              <a:t>  Graphics © ThistleGirlDesigns</a:t>
            </a:r>
          </a:p>
        </p:txBody>
      </p:sp>
      <p:pic>
        <p:nvPicPr>
          <p:cNvPr id="29698" name="Picture 2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990600"/>
            <a:ext cx="4234543" cy="49403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743200" y="457200"/>
            <a:ext cx="3200400" cy="83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 </a:t>
            </a:r>
            <a:r>
              <a:rPr lang="en-US" sz="2800" b="1" dirty="0" smtClean="0">
                <a:latin typeface="Comic Sans MS" panose="030F0702030302020204" pitchFamily="66" charset="0"/>
              </a:rPr>
              <a:t>Classroom Rules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181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COLTS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eaLnBrk="1" hangingPunct="1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sz="3600" b="1" dirty="0" smtClean="0">
                <a:latin typeface="Comic Sans MS" pitchFamily="66" charset="0"/>
              </a:rPr>
              <a:t>-Come Ready to Learn</a:t>
            </a:r>
          </a:p>
          <a:p>
            <a:pPr marL="0" indent="0" eaLnBrk="1" hangingPunct="1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3600" b="1" dirty="0" smtClean="0">
                <a:latin typeface="Comic Sans MS" pitchFamily="66" charset="0"/>
              </a:rPr>
              <a:t>-On Task</a:t>
            </a:r>
          </a:p>
          <a:p>
            <a:pPr marL="0" indent="0" eaLnBrk="1" hangingPunct="1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3600" b="1" dirty="0" smtClean="0">
                <a:latin typeface="Comic Sans MS" pitchFamily="66" charset="0"/>
              </a:rPr>
              <a:t>-Lead by Example</a:t>
            </a:r>
          </a:p>
          <a:p>
            <a:pPr marL="0" indent="0" eaLnBrk="1" hangingPunct="1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3600" b="1" dirty="0" smtClean="0">
                <a:latin typeface="Comic Sans MS" pitchFamily="66" charset="0"/>
              </a:rPr>
              <a:t>-Treat Others with Respect</a:t>
            </a:r>
          </a:p>
          <a:p>
            <a:pPr marL="0" indent="0" eaLnBrk="1" hangingPunct="1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3600" b="1" dirty="0" smtClean="0">
                <a:latin typeface="Comic Sans MS" pitchFamily="66" charset="0"/>
              </a:rPr>
              <a:t>-Stay Safe</a:t>
            </a:r>
            <a:endParaRPr lang="en-US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eaLnBrk="1" hangingPunct="1">
              <a:buNone/>
            </a:pPr>
            <a:r>
              <a:rPr lang="en-US" sz="1800" dirty="0" smtClean="0">
                <a:latin typeface="Comic Sans MS" pitchFamily="66" charset="0"/>
              </a:rPr>
              <a:t>Classroom </a:t>
            </a:r>
            <a:r>
              <a:rPr lang="en-US" sz="1800" dirty="0">
                <a:latin typeface="Comic Sans MS" pitchFamily="66" charset="0"/>
              </a:rPr>
              <a:t>Behavior System</a:t>
            </a:r>
          </a:p>
          <a:p>
            <a:pPr marL="0" indent="0" eaLnBrk="1" hangingPunct="1">
              <a:buNone/>
            </a:pPr>
            <a:r>
              <a:rPr lang="en-US" sz="1800" dirty="0">
                <a:latin typeface="Comic Sans MS" pitchFamily="66" charset="0"/>
              </a:rPr>
              <a:t>      - Clip chart – Power </a:t>
            </a:r>
            <a:r>
              <a:rPr lang="en-US" sz="1800" dirty="0" err="1" smtClean="0">
                <a:latin typeface="Comic Sans MS" pitchFamily="66" charset="0"/>
              </a:rPr>
              <a:t>Bling</a:t>
            </a:r>
            <a:endParaRPr lang="en-US" sz="1800" dirty="0" smtClean="0">
              <a:latin typeface="Comic Sans MS" pitchFamily="66" charset="0"/>
            </a:endParaRPr>
          </a:p>
          <a:p>
            <a:pPr marL="0" indent="0" eaLnBrk="1" hangingPunct="1">
              <a:buNone/>
            </a:pPr>
            <a:r>
              <a:rPr lang="en-US" sz="1800" dirty="0" smtClean="0">
                <a:latin typeface="Comic Sans MS" pitchFamily="66" charset="0"/>
              </a:rPr>
              <a:t>Daily Behavior and Work Habits Report in Take Home Folders</a:t>
            </a:r>
            <a:endParaRPr lang="en-US" sz="18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4800600" cy="914400"/>
          </a:xfrm>
        </p:spPr>
        <p:txBody>
          <a:bodyPr/>
          <a:lstStyle/>
          <a:p>
            <a:pPr eaLnBrk="1" hangingPunct="1"/>
            <a:r>
              <a:rPr lang="en-US" sz="2300" smtClean="0"/>
              <a:t>   </a:t>
            </a:r>
            <a:r>
              <a:rPr lang="en-US" sz="2300" b="1" smtClean="0"/>
              <a:t>Behavior Management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648200"/>
          </a:xfrm>
        </p:spPr>
        <p:txBody>
          <a:bodyPr/>
          <a:lstStyle/>
          <a:p>
            <a:pPr eaLnBrk="1" hangingPunct="1"/>
            <a:r>
              <a:rPr lang="en-US" sz="2200" dirty="0" smtClean="0">
                <a:latin typeface="Comic Sans MS" pitchFamily="66" charset="0"/>
              </a:rPr>
              <a:t>We use a clip chart behavior management system. You will receive a Behavior and Work Habits report daily. This will be in your child’s Daily Take Home folder.</a:t>
            </a:r>
          </a:p>
          <a:p>
            <a:pPr marL="0" indent="0" eaLnBrk="1" hangingPunct="1">
              <a:buNone/>
            </a:pPr>
            <a:endParaRPr lang="en-US" sz="2200" dirty="0" smtClean="0">
              <a:latin typeface="Comic Sans MS" pitchFamily="66" charset="0"/>
            </a:endParaRPr>
          </a:p>
          <a:p>
            <a:pPr eaLnBrk="1" hangingPunct="1"/>
            <a:r>
              <a:rPr lang="en-US" sz="2200" dirty="0" smtClean="0">
                <a:latin typeface="Comic Sans MS" pitchFamily="66" charset="0"/>
              </a:rPr>
              <a:t>If your child is having difficulty following directions, using kind words, managing their actions, or being an active listener and participant in the classroom, it will be marked on their behavior/conduct report. </a:t>
            </a:r>
          </a:p>
          <a:p>
            <a:pPr eaLnBrk="1" hangingPunct="1"/>
            <a:endParaRPr lang="en-US" sz="2200" dirty="0" smtClean="0">
              <a:latin typeface="Comic Sans MS" pitchFamily="66" charset="0"/>
            </a:endParaRPr>
          </a:p>
          <a:p>
            <a:pPr eaLnBrk="1" hangingPunct="1"/>
            <a:r>
              <a:rPr lang="en-US" sz="2200" dirty="0" smtClean="0">
                <a:latin typeface="Comic Sans MS" pitchFamily="66" charset="0"/>
              </a:rPr>
              <a:t>If a student is having difficulty completing his/her work in school during the given time, it will be indicated on the Work Habits report. Also, student work will be sent home if it’s not completed in class.</a:t>
            </a:r>
          </a:p>
          <a:p>
            <a:pPr marL="0" indent="0" eaLnBrk="1" hangingPunct="1">
              <a:buNone/>
            </a:pP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295400"/>
            <a:ext cx="8077200" cy="51054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33400"/>
            <a:ext cx="3124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latin typeface="Comic Sans MS" pitchFamily="66" charset="0"/>
              </a:rPr>
              <a:t>What does a First Grader Look Like?</a:t>
            </a:r>
            <a:endParaRPr lang="en-US" sz="1700" dirty="0">
              <a:latin typeface="Comic Sans MS" pitchFamily="66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1371600"/>
          <a:ext cx="8382000" cy="50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Beginning of the School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Year</a:t>
                      </a:r>
                      <a:endParaRPr lang="en-US" sz="18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Middle of the School Year</a:t>
                      </a:r>
                      <a:endParaRPr lang="en-US" sz="18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End of the School Year</a:t>
                      </a:r>
                      <a:endParaRPr lang="en-US" sz="18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3935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itchFamily="66" charset="0"/>
                        </a:rPr>
                        <a:t>Writing (narrative)</a:t>
                      </a:r>
                    </a:p>
                    <a:p>
                      <a:r>
                        <a:rPr lang="en-US" sz="900" dirty="0" smtClean="0">
                          <a:latin typeface="Comic Sans MS" pitchFamily="66" charset="0"/>
                        </a:rPr>
                        <a:t>-writing 3+</a:t>
                      </a:r>
                      <a:r>
                        <a:rPr lang="en-US" sz="9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900" dirty="0" smtClean="0">
                          <a:latin typeface="Comic Sans MS" pitchFamily="66" charset="0"/>
                        </a:rPr>
                        <a:t>sentences</a:t>
                      </a:r>
                      <a:r>
                        <a:rPr lang="en-US" sz="900" baseline="0" dirty="0" smtClean="0">
                          <a:latin typeface="Comic Sans MS" pitchFamily="66" charset="0"/>
                        </a:rPr>
                        <a:t> independently (teacher will conference with students)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-kindergarten sight words spelled correctly, lots of phonetic spelling, previously taught spelling patterns used in writing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-some capitals and correct punctuation (inconsistent)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-letters formed correctly</a:t>
                      </a:r>
                      <a:endParaRPr lang="en-US" sz="105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itchFamily="66" charset="0"/>
                        </a:rPr>
                        <a:t>Writing (narrative)</a:t>
                      </a:r>
                    </a:p>
                    <a:p>
                      <a:r>
                        <a:rPr lang="en-US" sz="1000" dirty="0" smtClean="0">
                          <a:latin typeface="Comic Sans MS" pitchFamily="66" charset="0"/>
                        </a:rPr>
                        <a:t>-i</a:t>
                      </a:r>
                      <a:r>
                        <a:rPr lang="en-US" sz="900" dirty="0" smtClean="0">
                          <a:latin typeface="Comic Sans MS" pitchFamily="66" charset="0"/>
                        </a:rPr>
                        <a:t>ndependently</a:t>
                      </a:r>
                      <a:r>
                        <a:rPr lang="en-US" sz="1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900" dirty="0" smtClean="0">
                          <a:latin typeface="Comic Sans MS" pitchFamily="66" charset="0"/>
                        </a:rPr>
                        <a:t>writing 5+ sentences- starting to include</a:t>
                      </a:r>
                      <a:r>
                        <a:rPr lang="en-US" sz="900" baseline="0" dirty="0" smtClean="0">
                          <a:latin typeface="Comic Sans MS" pitchFamily="66" charset="0"/>
                        </a:rPr>
                        <a:t> beginning, middle, end of stories 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– known sight words spelled correctly as well as </a:t>
                      </a:r>
                      <a:r>
                        <a:rPr lang="en-US" sz="900" baseline="0" dirty="0" err="1" smtClean="0">
                          <a:latin typeface="Comic Sans MS" pitchFamily="66" charset="0"/>
                        </a:rPr>
                        <a:t>Letterland</a:t>
                      </a:r>
                      <a:r>
                        <a:rPr lang="en-US" sz="900" baseline="0" dirty="0" smtClean="0">
                          <a:latin typeface="Comic Sans MS" pitchFamily="66" charset="0"/>
                        </a:rPr>
                        <a:t> spelling patterns previously taught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-capitals and  correct punctuation used frequently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-neat handwriting, correct formation of letters</a:t>
                      </a:r>
                      <a:endParaRPr lang="en-US" sz="9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itchFamily="66" charset="0"/>
                        </a:rPr>
                        <a:t>Writing (narrative)</a:t>
                      </a:r>
                    </a:p>
                    <a:p>
                      <a:r>
                        <a:rPr lang="en-US" sz="900" dirty="0" smtClean="0">
                          <a:latin typeface="Comic Sans MS" pitchFamily="66" charset="0"/>
                        </a:rPr>
                        <a:t>-independently writing</a:t>
                      </a:r>
                      <a:r>
                        <a:rPr lang="en-US" sz="900" baseline="0" dirty="0" smtClean="0">
                          <a:latin typeface="Comic Sans MS" pitchFamily="66" charset="0"/>
                        </a:rPr>
                        <a:t> 8+ sentences with an introduction, details in the middle, and a closing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-known sight words spelled correctly as well as </a:t>
                      </a:r>
                      <a:r>
                        <a:rPr lang="en-US" sz="900" baseline="0" dirty="0" err="1" smtClean="0">
                          <a:latin typeface="Comic Sans MS" pitchFamily="66" charset="0"/>
                        </a:rPr>
                        <a:t>Letterland</a:t>
                      </a:r>
                      <a:r>
                        <a:rPr lang="en-US" sz="900" baseline="0" dirty="0" smtClean="0">
                          <a:latin typeface="Comic Sans MS" pitchFamily="66" charset="0"/>
                        </a:rPr>
                        <a:t> spelling patterns previously taught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-capitals and correct punctuation used CONSISTENTLY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-neat handwriting, correct formation of letters</a:t>
                      </a:r>
                      <a:endParaRPr lang="en-US" sz="8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3935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 pitchFamily="66" charset="0"/>
                        </a:rPr>
                        <a:t>Reading</a:t>
                      </a:r>
                    </a:p>
                    <a:p>
                      <a:r>
                        <a:rPr lang="en-US" sz="900" dirty="0" smtClean="0">
                          <a:latin typeface="Comic Sans MS" pitchFamily="66" charset="0"/>
                        </a:rPr>
                        <a:t>-reading with fluency</a:t>
                      </a:r>
                      <a:r>
                        <a:rPr lang="en-US" sz="900" baseline="0" dirty="0" smtClean="0">
                          <a:latin typeface="Comic Sans MS" pitchFamily="66" charset="0"/>
                        </a:rPr>
                        <a:t> and expression on a Level D or above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-able to decode words using chunks (Chunky Monkey) and picture clues (Eagle Eye)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-Comprehension –  is able to RETELL the story or text (beginning, middle, end)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-written comprehension questions for Level F and above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 pitchFamily="66" charset="0"/>
                        </a:rPr>
                        <a:t>Reading</a:t>
                      </a:r>
                    </a:p>
                    <a:p>
                      <a:r>
                        <a:rPr lang="en-US" sz="900" dirty="0" smtClean="0">
                          <a:latin typeface="Comic Sans MS" pitchFamily="66" charset="0"/>
                        </a:rPr>
                        <a:t>-reading with fluency</a:t>
                      </a:r>
                      <a:r>
                        <a:rPr lang="en-US" sz="900" baseline="0" dirty="0" smtClean="0">
                          <a:latin typeface="Comic Sans MS" pitchFamily="66" charset="0"/>
                        </a:rPr>
                        <a:t> and expression on a Level G or above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-able to decode words using various reading strategies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-is able to listen to their own reading to make sure it makes sense 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-Comprehension – written and oral comprehension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 pitchFamily="66" charset="0"/>
                        </a:rPr>
                        <a:t>Reading</a:t>
                      </a:r>
                    </a:p>
                    <a:p>
                      <a:r>
                        <a:rPr lang="en-US" sz="900" dirty="0" smtClean="0">
                          <a:latin typeface="Comic Sans MS" pitchFamily="66" charset="0"/>
                        </a:rPr>
                        <a:t>-reading with fluency and expression</a:t>
                      </a:r>
                      <a:r>
                        <a:rPr lang="en-US" sz="900" baseline="0" dirty="0" smtClean="0">
                          <a:latin typeface="Comic Sans MS" pitchFamily="66" charset="0"/>
                        </a:rPr>
                        <a:t> on a Level J or above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-able to decode words using all reading strategies 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-self-monitors to make sure their reading is fluent and makes sense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-Comprehension – written (using the question in the answer and at least 2 details) and oral comprehension questions </a:t>
                      </a:r>
                      <a:endParaRPr lang="en-US" sz="9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3935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 pitchFamily="66" charset="0"/>
                        </a:rPr>
                        <a:t>Math</a:t>
                      </a:r>
                    </a:p>
                    <a:p>
                      <a:r>
                        <a:rPr lang="en-US" sz="900" dirty="0" smtClean="0">
                          <a:latin typeface="Comic Sans MS" pitchFamily="66" charset="0"/>
                        </a:rPr>
                        <a:t>-reads, writes, and represents</a:t>
                      </a:r>
                      <a:r>
                        <a:rPr lang="en-US" sz="900" baseline="0" dirty="0" smtClean="0">
                          <a:latin typeface="Comic Sans MS" pitchFamily="66" charset="0"/>
                        </a:rPr>
                        <a:t> numbers from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 0-120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-begins to demonstrate fluency for adding and subtracting within 10 (story problems and fast facts)</a:t>
                      </a:r>
                    </a:p>
                    <a:p>
                      <a:endParaRPr lang="en-US" sz="9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 pitchFamily="66" charset="0"/>
                        </a:rPr>
                        <a:t>Math</a:t>
                      </a:r>
                    </a:p>
                    <a:p>
                      <a:r>
                        <a:rPr lang="en-US" sz="900" dirty="0" smtClean="0">
                          <a:latin typeface="Comic Sans MS" pitchFamily="66" charset="0"/>
                        </a:rPr>
                        <a:t>-consistently</a:t>
                      </a:r>
                      <a:r>
                        <a:rPr lang="en-US" sz="900" baseline="0" dirty="0" smtClean="0">
                          <a:latin typeface="Comic Sans MS" pitchFamily="66" charset="0"/>
                        </a:rPr>
                        <a:t> can tell and write time to the hour and half hour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-can determine unknown numbers in  different parts of the subtraction and addition equations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-understands and demonstrates knowledge of attributes of shapes</a:t>
                      </a:r>
                    </a:p>
                    <a:p>
                      <a:endParaRPr lang="en-US" sz="9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 pitchFamily="66" charset="0"/>
                        </a:rPr>
                        <a:t>Math</a:t>
                      </a:r>
                    </a:p>
                    <a:p>
                      <a:r>
                        <a:rPr lang="en-US" sz="1000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en-US" sz="900" dirty="0" smtClean="0">
                          <a:latin typeface="Comic Sans MS" pitchFamily="66" charset="0"/>
                        </a:rPr>
                        <a:t>demonstrates mastery of addition</a:t>
                      </a:r>
                      <a:r>
                        <a:rPr lang="en-US" sz="900" baseline="0" dirty="0" smtClean="0">
                          <a:latin typeface="Comic Sans MS" pitchFamily="66" charset="0"/>
                        </a:rPr>
                        <a:t> and subtraction facts to 20 (story problems and fast facts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-can use various strategies to solve story problems, uses a symbol for the unknown number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-adds and subtracts tens and ones </a:t>
                      </a:r>
                    </a:p>
                    <a:p>
                      <a:r>
                        <a:rPr lang="en-US" sz="900" baseline="0" dirty="0" smtClean="0">
                          <a:latin typeface="Comic Sans MS" pitchFamily="66" charset="0"/>
                        </a:rPr>
                        <a:t>-mentally adds and subtracts  multiples of 10</a:t>
                      </a:r>
                      <a:endParaRPr lang="en-US" sz="8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 dirty="0" smtClean="0">
                <a:latin typeface="Comic Sans MS" panose="030F0702030302020204" pitchFamily="66" charset="0"/>
              </a:rPr>
              <a:t/>
            </a:r>
            <a:br>
              <a:rPr lang="en-US" sz="1600" dirty="0" smtClean="0">
                <a:latin typeface="Comic Sans MS" panose="030F0702030302020204" pitchFamily="66" charset="0"/>
              </a:rPr>
            </a:br>
            <a:r>
              <a:rPr lang="en-US" sz="2000" b="1" dirty="0" smtClean="0">
                <a:latin typeface="Comic Sans MS" panose="030F0702030302020204" pitchFamily="66" charset="0"/>
              </a:rPr>
              <a:t>Standards Based </a:t>
            </a:r>
            <a:br>
              <a:rPr lang="en-US" sz="2000" b="1" dirty="0" smtClean="0">
                <a:latin typeface="Comic Sans MS" panose="030F0702030302020204" pitchFamily="66" charset="0"/>
              </a:rPr>
            </a:br>
            <a:r>
              <a:rPr lang="en-US" sz="2000" b="1" dirty="0" smtClean="0">
                <a:latin typeface="Comic Sans MS" panose="030F0702030302020204" pitchFamily="66" charset="0"/>
              </a:rPr>
              <a:t>Grading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88218440"/>
              </p:ext>
            </p:extLst>
          </p:nvPr>
        </p:nvGraphicFramePr>
        <p:xfrm>
          <a:off x="457200" y="1219200"/>
          <a:ext cx="8229600" cy="5029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14800"/>
                <a:gridCol w="4114800"/>
              </a:tblGrid>
              <a:tr h="1146149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omic Sans MS" panose="030F0702030302020204" pitchFamily="66" charset="0"/>
                        </a:rPr>
                        <a:t>Level</a:t>
                      </a:r>
                    </a:p>
                    <a:p>
                      <a:pPr algn="ctr"/>
                      <a:r>
                        <a:rPr lang="en-US" sz="4400" b="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US" sz="4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omic Sans MS" panose="030F0702030302020204" pitchFamily="66" charset="0"/>
                        </a:rPr>
                        <a:t>Extends</a:t>
                      </a:r>
                      <a:r>
                        <a:rPr lang="en-US" sz="1800" b="0" baseline="0" dirty="0" smtClean="0">
                          <a:latin typeface="Comic Sans MS" panose="030F0702030302020204" pitchFamily="66" charset="0"/>
                        </a:rPr>
                        <a:t> targeted grade level standards.</a:t>
                      </a:r>
                    </a:p>
                    <a:p>
                      <a:r>
                        <a:rPr lang="en-US" sz="1800" b="1" dirty="0" smtClean="0">
                          <a:latin typeface="Comic Sans MS" panose="030F0702030302020204" pitchFamily="66" charset="0"/>
                        </a:rPr>
                        <a:t>“Since I can do/get this, I can figure</a:t>
                      </a:r>
                      <a:r>
                        <a:rPr lang="en-US" sz="1800" b="1" baseline="0" dirty="0" smtClean="0">
                          <a:latin typeface="Comic Sans MS" panose="030F0702030302020204" pitchFamily="66" charset="0"/>
                        </a:rPr>
                        <a:t> out new things!”</a:t>
                      </a:r>
                      <a:endParaRPr lang="en-US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999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Level</a:t>
                      </a:r>
                    </a:p>
                    <a:p>
                      <a:pPr algn="ctr"/>
                      <a:r>
                        <a:rPr lang="en-US" sz="44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US" sz="4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Demonstrates</a:t>
                      </a:r>
                      <a:r>
                        <a:rPr lang="en-US" baseline="0" dirty="0" smtClean="0">
                          <a:latin typeface="Comic Sans MS" panose="030F0702030302020204" pitchFamily="66" charset="0"/>
                        </a:rPr>
                        <a:t> proficiency of targeted grade level standards.</a:t>
                      </a:r>
                    </a:p>
                    <a:p>
                      <a:r>
                        <a:rPr lang="en-US" b="1" baseline="0" dirty="0" smtClean="0">
                          <a:latin typeface="Comic Sans MS" panose="030F0702030302020204" pitchFamily="66" charset="0"/>
                        </a:rPr>
                        <a:t>“I get it!”  “I can do it well</a:t>
                      </a:r>
                      <a:r>
                        <a:rPr lang="en-US" b="1" baseline="0" smtClean="0">
                          <a:latin typeface="Comic Sans MS" panose="030F0702030302020204" pitchFamily="66" charset="0"/>
                        </a:rPr>
                        <a:t>” </a:t>
                      </a:r>
                    </a:p>
                    <a:p>
                      <a:r>
                        <a:rPr lang="en-US" b="1" baseline="0" smtClean="0">
                          <a:latin typeface="Comic Sans MS" panose="030F0702030302020204" pitchFamily="66" charset="0"/>
                        </a:rPr>
                        <a:t>“</a:t>
                      </a:r>
                      <a:r>
                        <a:rPr lang="en-US" b="1" baseline="0" dirty="0" smtClean="0">
                          <a:latin typeface="Comic Sans MS" panose="030F0702030302020204" pitchFamily="66" charset="0"/>
                        </a:rPr>
                        <a:t>I can show mastery of </a:t>
                      </a:r>
                      <a:r>
                        <a:rPr lang="en-US" b="1" baseline="0" smtClean="0">
                          <a:latin typeface="Comic Sans MS" panose="030F0702030302020204" pitchFamily="66" charset="0"/>
                        </a:rPr>
                        <a:t>the standards consistently </a:t>
                      </a:r>
                      <a:r>
                        <a:rPr lang="en-US" b="1" baseline="0" dirty="0" smtClean="0">
                          <a:latin typeface="Comic Sans MS" panose="030F0702030302020204" pitchFamily="66" charset="0"/>
                        </a:rPr>
                        <a:t>and independently.”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999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Level</a:t>
                      </a:r>
                    </a:p>
                    <a:p>
                      <a:pPr algn="ctr"/>
                      <a:r>
                        <a:rPr lang="en-US" sz="44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US" sz="4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Needs support to meet targeted grade level standards.</a:t>
                      </a:r>
                    </a:p>
                    <a:p>
                      <a:r>
                        <a:rPr lang="en-US" b="1" dirty="0" smtClean="0">
                          <a:latin typeface="Comic Sans MS" panose="030F0702030302020204" pitchFamily="66" charset="0"/>
                        </a:rPr>
                        <a:t>“I almost get it but I need help.”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0285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anose="030F0702030302020204" pitchFamily="66" charset="0"/>
                        </a:rPr>
                        <a:t>Level</a:t>
                      </a:r>
                    </a:p>
                    <a:p>
                      <a:pPr algn="ctr"/>
                      <a:r>
                        <a:rPr lang="en-US" sz="4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US" sz="4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Insufficient performance of targeted</a:t>
                      </a:r>
                      <a:r>
                        <a:rPr lang="en-US" baseline="0" dirty="0" smtClean="0">
                          <a:latin typeface="Comic Sans MS" panose="030F0702030302020204" pitchFamily="66" charset="0"/>
                        </a:rPr>
                        <a:t> grade level standards.</a:t>
                      </a:r>
                    </a:p>
                    <a:p>
                      <a:r>
                        <a:rPr lang="en-US" b="1" baseline="0" dirty="0" smtClean="0">
                          <a:latin typeface="Comic Sans MS" panose="030F0702030302020204" pitchFamily="66" charset="0"/>
                        </a:rPr>
                        <a:t>“I just don’t get it.”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33784755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2971800" cy="8382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48006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Comic Sans MS" pitchFamily="66" charset="0"/>
              </a:rPr>
              <a:t>This year in reading we will: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900" dirty="0" smtClean="0">
                <a:latin typeface="Comic Sans MS" pitchFamily="66" charset="0"/>
              </a:rPr>
              <a:t>Understand the importance of reading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900" dirty="0" smtClean="0"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900" dirty="0" smtClean="0">
                <a:latin typeface="Comic Sans MS" pitchFamily="66" charset="0"/>
              </a:rPr>
              <a:t>Demonstrate understanding of the organization and basic features of print.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900" dirty="0" smtClean="0"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900" dirty="0" smtClean="0">
                <a:latin typeface="Comic Sans MS" pitchFamily="66" charset="0"/>
              </a:rPr>
              <a:t>Demonstrate understanding of spoken words, syllables, and sounds (phonemes).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900" dirty="0" smtClean="0"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900" dirty="0" smtClean="0">
                <a:latin typeface="Comic Sans MS" pitchFamily="66" charset="0"/>
              </a:rPr>
              <a:t>Know and apply grade-level phonics and word analysis skills in decoding words.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900" dirty="0" smtClean="0"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900" dirty="0" smtClean="0">
                <a:latin typeface="Comic Sans MS" pitchFamily="66" charset="0"/>
              </a:rPr>
              <a:t>Read with sufficient accuracy and fluency to support comprehension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9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To be on grade level, students should read on a LEVEL J by the end of the school year.</a:t>
            </a: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895600" y="457200"/>
            <a:ext cx="3048000" cy="8382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Comic Sans MS" panose="030F0702030302020204" pitchFamily="66" charset="0"/>
              </a:rPr>
              <a:t>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5029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This year in writing we will: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Comic Sans MS" pitchFamily="66" charset="0"/>
              </a:rPr>
              <a:t>Begin to see ourselves as authors and illustrators who write a variety of texts (poetry, informative, narrative and expository texts)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000" dirty="0" smtClean="0">
                <a:latin typeface="Comic Sans MS" pitchFamily="66" charset="0"/>
              </a:rPr>
              <a:t>Apply phonetic principals to unknown words and incorporate previously taught spelling patterns consistently.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Comic Sans MS" pitchFamily="66" charset="0"/>
              </a:rPr>
              <a:t>Use legible handwriting forming letters correctly and spacing between words. We will be focusing on handwriting instruction during the first 3 weeks of school.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743200" y="457200"/>
            <a:ext cx="3200400" cy="838200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Comic Sans MS" panose="030F0702030302020204" pitchFamily="66" charset="0"/>
              </a:rPr>
              <a:t>Literacy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5105400"/>
          </a:xfrm>
        </p:spPr>
        <p:txBody>
          <a:bodyPr rtlCol="0">
            <a:normAutofit lnSpcReduction="10000"/>
          </a:bodyPr>
          <a:lstStyle/>
          <a:p>
            <a:pPr eaLnBrk="1" hangingPunct="1">
              <a:buNone/>
            </a:pPr>
            <a:r>
              <a:rPr lang="en-US" sz="2000" dirty="0">
                <a:latin typeface="Comic Sans MS" pitchFamily="66" charset="0"/>
              </a:rPr>
              <a:t>MCLASS</a:t>
            </a:r>
          </a:p>
          <a:p>
            <a:pPr lvl="1" eaLnBrk="1" hangingPunct="1"/>
            <a:r>
              <a:rPr lang="en-US" sz="1800" dirty="0">
                <a:latin typeface="Comic Sans MS" pitchFamily="66" charset="0"/>
              </a:rPr>
              <a:t>Used to determine student’s reading </a:t>
            </a:r>
            <a:r>
              <a:rPr lang="en-US" sz="1800" dirty="0" smtClean="0">
                <a:latin typeface="Comic Sans MS" pitchFamily="66" charset="0"/>
              </a:rPr>
              <a:t>level – used to drive our instruction during literacy groups.</a:t>
            </a:r>
            <a:endParaRPr lang="en-US" sz="1800" dirty="0">
              <a:latin typeface="Comic Sans MS" pitchFamily="66" charset="0"/>
            </a:endParaRPr>
          </a:p>
          <a:p>
            <a:pPr lvl="1" eaLnBrk="1" hangingPunct="1"/>
            <a:r>
              <a:rPr lang="en-US" sz="1800" dirty="0">
                <a:latin typeface="Comic Sans MS" pitchFamily="66" charset="0"/>
              </a:rPr>
              <a:t>The student must be able to retell the story before going to the next reading level. </a:t>
            </a:r>
            <a:r>
              <a:rPr lang="en-US" sz="1800" dirty="0" smtClean="0">
                <a:latin typeface="Comic Sans MS" pitchFamily="66" charset="0"/>
              </a:rPr>
              <a:t>Reading </a:t>
            </a:r>
            <a:r>
              <a:rPr lang="en-US" sz="1800" dirty="0">
                <a:latin typeface="Comic Sans MS" pitchFamily="66" charset="0"/>
              </a:rPr>
              <a:t>is more than just being able to call out words</a:t>
            </a:r>
            <a:r>
              <a:rPr lang="en-US" sz="1800" dirty="0" smtClean="0">
                <a:latin typeface="Comic Sans MS" pitchFamily="66" charset="0"/>
              </a:rPr>
              <a:t>. They must read with fluency and demonstrate  oral comprehension.</a:t>
            </a:r>
            <a:endParaRPr lang="en-US" sz="1800" dirty="0">
              <a:latin typeface="Comic Sans MS" pitchFamily="66" charset="0"/>
            </a:endParaRPr>
          </a:p>
          <a:p>
            <a:pPr lvl="1" eaLnBrk="1" hangingPunct="1"/>
            <a:r>
              <a:rPr lang="en-US" sz="1800" dirty="0">
                <a:latin typeface="Comic Sans MS" pitchFamily="66" charset="0"/>
              </a:rPr>
              <a:t>Written comprehension- Student must be able to read comprehension questions from Level F and beyond. Students must address the question and provide adequate written details in order to be considered proficient on that level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 lvl="1" eaLnBrk="1" hangingPunct="1">
              <a:buNone/>
            </a:pPr>
            <a:endParaRPr lang="en-US" sz="2000" dirty="0">
              <a:latin typeface="Comic Sans MS" pitchFamily="66" charset="0"/>
            </a:endParaRPr>
          </a:p>
          <a:p>
            <a:pPr eaLnBrk="1" hangingPunct="1"/>
            <a:r>
              <a:rPr lang="en-US" sz="2000" dirty="0">
                <a:latin typeface="Comic Sans MS" pitchFamily="66" charset="0"/>
              </a:rPr>
              <a:t>MCLASS question </a:t>
            </a:r>
            <a:r>
              <a:rPr lang="en-US" sz="2000" dirty="0" smtClean="0">
                <a:latin typeface="Comic Sans MS" pitchFamily="66" charset="0"/>
              </a:rPr>
              <a:t>activities in class and at home</a:t>
            </a:r>
          </a:p>
          <a:p>
            <a:pPr eaLnBrk="1" hangingPunct="1">
              <a:buNone/>
            </a:pPr>
            <a:endParaRPr lang="en-US" sz="2000" dirty="0">
              <a:latin typeface="Comic Sans MS" pitchFamily="66" charset="0"/>
            </a:endParaRPr>
          </a:p>
          <a:p>
            <a:pPr eaLnBrk="1" hangingPunct="1"/>
            <a:r>
              <a:rPr lang="en-US" sz="2000" dirty="0">
                <a:latin typeface="Comic Sans MS" pitchFamily="66" charset="0"/>
              </a:rPr>
              <a:t>MCLASS vocabulary </a:t>
            </a:r>
            <a:endParaRPr lang="en-US" sz="2000" dirty="0" smtClean="0">
              <a:latin typeface="Comic Sans MS" pitchFamily="66" charset="0"/>
            </a:endParaRPr>
          </a:p>
          <a:p>
            <a:pPr eaLnBrk="1" hangingPunct="1">
              <a:buNone/>
            </a:pPr>
            <a:endParaRPr lang="en-US" sz="2000" dirty="0">
              <a:latin typeface="Comic Sans MS" pitchFamily="66" charset="0"/>
            </a:endParaRPr>
          </a:p>
          <a:p>
            <a:pPr eaLnBrk="1" hangingPunct="1"/>
            <a:r>
              <a:rPr lang="en-US" sz="2000" dirty="0">
                <a:latin typeface="Comic Sans MS" pitchFamily="66" charset="0"/>
              </a:rPr>
              <a:t>Unassisted Writing samples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1708</Words>
  <Application>Microsoft Office PowerPoint</Application>
  <PresentationFormat>On-screen Show (4:3)</PresentationFormat>
  <Paragraphs>218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Welcome to a great year in First Grade! </vt:lpstr>
      <vt:lpstr>Slide 2</vt:lpstr>
      <vt:lpstr> Classroom Rules</vt:lpstr>
      <vt:lpstr>   Behavior Management</vt:lpstr>
      <vt:lpstr>Slide 5</vt:lpstr>
      <vt:lpstr> Standards Based  Grading</vt:lpstr>
      <vt:lpstr>Literacy</vt:lpstr>
      <vt:lpstr>Writing</vt:lpstr>
      <vt:lpstr>Literacy Assessments</vt:lpstr>
      <vt:lpstr>Math</vt:lpstr>
      <vt:lpstr>Science</vt:lpstr>
      <vt:lpstr>Social Studies</vt:lpstr>
      <vt:lpstr>Daily Schedule</vt:lpstr>
      <vt:lpstr>Fun Stuff</vt:lpstr>
      <vt:lpstr>Slide 15</vt:lpstr>
      <vt:lpstr>Homework</vt:lpstr>
      <vt:lpstr> Stay Connected!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</dc:creator>
  <cp:lastModifiedBy>owner</cp:lastModifiedBy>
  <cp:revision>51</cp:revision>
  <dcterms:created xsi:type="dcterms:W3CDTF">2011-07-01T18:15:49Z</dcterms:created>
  <dcterms:modified xsi:type="dcterms:W3CDTF">2017-07-21T00:53:21Z</dcterms:modified>
</cp:coreProperties>
</file>